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90" r:id="rId3"/>
    <p:sldId id="293" r:id="rId4"/>
    <p:sldId id="291" r:id="rId5"/>
    <p:sldId id="294" r:id="rId6"/>
    <p:sldId id="276" r:id="rId7"/>
    <p:sldId id="280" r:id="rId8"/>
    <p:sldId id="295" r:id="rId9"/>
    <p:sldId id="288" r:id="rId10"/>
    <p:sldId id="292" r:id="rId11"/>
    <p:sldId id="282" r:id="rId12"/>
    <p:sldId id="29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0033CC"/>
    <a:srgbClr val="0000FF"/>
    <a:srgbClr val="FFFCF3"/>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59" d="100"/>
          <a:sy n="159" d="100"/>
        </p:scale>
        <p:origin x="150" y="15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B714-6BBE-3B9A-17C8-2F03C53411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E660FC-F124-1A33-0D9D-8D83D5D836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8A1C36-6AD4-AA74-AD20-00F6D575CF4B}"/>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5" name="Footer Placeholder 4">
            <a:extLst>
              <a:ext uri="{FF2B5EF4-FFF2-40B4-BE49-F238E27FC236}">
                <a16:creationId xmlns:a16="http://schemas.microsoft.com/office/drawing/2014/main" id="{1FB57A2E-A217-60AF-509C-51273A578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70947-05F8-B300-9999-86E8A4382A9A}"/>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992405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C260-7C1E-D2A3-4E8E-C963F5511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B469CE-9D66-BF2F-0864-77C05F0FE3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3EB65-6F90-86AF-907A-A9ECCA534406}"/>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5" name="Footer Placeholder 4">
            <a:extLst>
              <a:ext uri="{FF2B5EF4-FFF2-40B4-BE49-F238E27FC236}">
                <a16:creationId xmlns:a16="http://schemas.microsoft.com/office/drawing/2014/main" id="{6B300314-F51A-9ECB-04B5-BC2108080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24730-C720-1C7F-7914-C52EF811A916}"/>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57035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56FAF3-F814-CF47-9896-4145348113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4DDD7F-2B0D-F875-9540-C11876EB38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1EEC2-19C7-A4F5-25F3-DC0CDA3716B9}"/>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5" name="Footer Placeholder 4">
            <a:extLst>
              <a:ext uri="{FF2B5EF4-FFF2-40B4-BE49-F238E27FC236}">
                <a16:creationId xmlns:a16="http://schemas.microsoft.com/office/drawing/2014/main" id="{C9613DA6-6E68-99E0-DA1E-6C9052D0C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72C6E-4AD6-534E-2821-B7E3F23CFC9C}"/>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2298744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2CE6-6802-2597-26A5-60F7780B2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88874-B320-F7AF-06C2-0226B952EC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6BC7CC-8E65-E69D-12BC-34575CBD87F0}"/>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5" name="Footer Placeholder 4">
            <a:extLst>
              <a:ext uri="{FF2B5EF4-FFF2-40B4-BE49-F238E27FC236}">
                <a16:creationId xmlns:a16="http://schemas.microsoft.com/office/drawing/2014/main" id="{7B930CE5-5F29-BBE8-EA6A-BBC4983F6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3088E-9713-D1A0-AF31-B7E6B5FF8B4B}"/>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3492008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F286-C476-71D0-0638-8DA7C9F98E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AE618E-4EF5-D897-CFDB-D540270854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222557-0881-40AE-339D-E43B65FF4602}"/>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5" name="Footer Placeholder 4">
            <a:extLst>
              <a:ext uri="{FF2B5EF4-FFF2-40B4-BE49-F238E27FC236}">
                <a16:creationId xmlns:a16="http://schemas.microsoft.com/office/drawing/2014/main" id="{D2772270-3FA9-0C78-0909-160D51335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9B2AAD-CEF1-D718-A46E-11A7F6418959}"/>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18297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3CA70-5423-A2B1-34BE-DE8E46ECA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89245-9FC3-A696-5B3D-2FA210B27E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0A02E-49F4-307C-7C52-4011438A12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FEADA5-F8FD-90E2-A455-1C260AABEAFC}"/>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6" name="Footer Placeholder 5">
            <a:extLst>
              <a:ext uri="{FF2B5EF4-FFF2-40B4-BE49-F238E27FC236}">
                <a16:creationId xmlns:a16="http://schemas.microsoft.com/office/drawing/2014/main" id="{04FA1CA5-3851-AE4F-428D-07E90F501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E011F2-D24E-1F8B-D8EC-C760416E9BD4}"/>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2112632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8297-D3BA-ED09-48B6-52AC40EE08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086E2C-86F7-C395-05FB-9D879C1E6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BFE7EA-D35C-B372-43C7-663B093F08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BC01EA-9514-BF6B-B91B-84A5A42A6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53BF52-6BD4-2FC7-7876-13A29A424B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13CC3E-E373-3C47-0675-F514995DAE3A}"/>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8" name="Footer Placeholder 7">
            <a:extLst>
              <a:ext uri="{FF2B5EF4-FFF2-40B4-BE49-F238E27FC236}">
                <a16:creationId xmlns:a16="http://schemas.microsoft.com/office/drawing/2014/main" id="{40595146-C2FF-4D41-8B33-F500DAF76B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E772C9-31D8-3657-CA06-EB08C42A506C}"/>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383638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B93F-948A-A851-DA44-1C909A7E3B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9EFB25-786C-69DE-776B-B32CBE6C6BB0}"/>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4" name="Footer Placeholder 3">
            <a:extLst>
              <a:ext uri="{FF2B5EF4-FFF2-40B4-BE49-F238E27FC236}">
                <a16:creationId xmlns:a16="http://schemas.microsoft.com/office/drawing/2014/main" id="{94D60AC9-A922-690F-F743-763FA9FF4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45AFDE-954B-5D61-3CE7-760B8AC3E0B9}"/>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142505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C050A-5023-1369-B9A6-C138726ED939}"/>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3" name="Footer Placeholder 2">
            <a:extLst>
              <a:ext uri="{FF2B5EF4-FFF2-40B4-BE49-F238E27FC236}">
                <a16:creationId xmlns:a16="http://schemas.microsoft.com/office/drawing/2014/main" id="{B3045255-CFCB-D4CD-7299-3920FC7C67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A63D3-11BB-AD76-3773-25BA25FB4167}"/>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2470068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C2BD-319D-C95B-4731-F64FC8DC7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535D76-92BB-4DC7-BDC0-9BE56A0AC4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4CDC59-3207-0BED-AEC6-F94162A24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791921-DE7C-836B-5251-58AB1511E0B2}"/>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6" name="Footer Placeholder 5">
            <a:extLst>
              <a:ext uri="{FF2B5EF4-FFF2-40B4-BE49-F238E27FC236}">
                <a16:creationId xmlns:a16="http://schemas.microsoft.com/office/drawing/2014/main" id="{25361796-58D6-EA58-03A2-FC8D87FD65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1B1E7-D4C5-2C57-4C7C-00E2A6E2EA70}"/>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119480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5353E-C3DF-6A7C-BFF0-E823E17443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077B98-D18A-96C3-6284-382159088D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65E4D8-737E-CD7E-1C70-CBE594E73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CA5A92-85F1-5581-5DCD-18D4853C2C0A}"/>
              </a:ext>
            </a:extLst>
          </p:cNvPr>
          <p:cNvSpPr>
            <a:spLocks noGrp="1"/>
          </p:cNvSpPr>
          <p:nvPr>
            <p:ph type="dt" sz="half" idx="10"/>
          </p:nvPr>
        </p:nvSpPr>
        <p:spPr/>
        <p:txBody>
          <a:bodyPr/>
          <a:lstStyle/>
          <a:p>
            <a:fld id="{ECC1A131-EB10-41C8-9B56-53FC96645D2C}" type="datetimeFigureOut">
              <a:rPr lang="en-US" smtClean="0"/>
              <a:t>9/26/2022</a:t>
            </a:fld>
            <a:endParaRPr lang="en-US"/>
          </a:p>
        </p:txBody>
      </p:sp>
      <p:sp>
        <p:nvSpPr>
          <p:cNvPr id="6" name="Footer Placeholder 5">
            <a:extLst>
              <a:ext uri="{FF2B5EF4-FFF2-40B4-BE49-F238E27FC236}">
                <a16:creationId xmlns:a16="http://schemas.microsoft.com/office/drawing/2014/main" id="{64A9C50A-16DD-8FF7-370A-3B924A2E6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E0B83-85D4-33D4-10BE-517CC94CFCDC}"/>
              </a:ext>
            </a:extLst>
          </p:cNvPr>
          <p:cNvSpPr>
            <a:spLocks noGrp="1"/>
          </p:cNvSpPr>
          <p:nvPr>
            <p:ph type="sldNum" sz="quarter" idx="12"/>
          </p:nvPr>
        </p:nvSpPr>
        <p:spPr/>
        <p:txBody>
          <a:bodyPr/>
          <a:lstStyle/>
          <a:p>
            <a:fld id="{655EAE11-7AED-424D-AFC6-1495B570D89D}" type="slidenum">
              <a:rPr lang="en-US" smtClean="0"/>
              <a:t>‹#›</a:t>
            </a:fld>
            <a:endParaRPr lang="en-US"/>
          </a:p>
        </p:txBody>
      </p:sp>
    </p:spTree>
    <p:extLst>
      <p:ext uri="{BB962C8B-B14F-4D97-AF65-F5344CB8AC3E}">
        <p14:creationId xmlns:p14="http://schemas.microsoft.com/office/powerpoint/2010/main" val="4058203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2F6EBC-C89F-1E3E-FF7E-51B9A81407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765D78-2C10-00F1-02F0-4A46CFC4CE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CF585-B37F-7479-1103-5A6EDB6DE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1A131-EB10-41C8-9B56-53FC96645D2C}" type="datetimeFigureOut">
              <a:rPr lang="en-US" smtClean="0"/>
              <a:t>9/26/2022</a:t>
            </a:fld>
            <a:endParaRPr lang="en-US"/>
          </a:p>
        </p:txBody>
      </p:sp>
      <p:sp>
        <p:nvSpPr>
          <p:cNvPr id="5" name="Footer Placeholder 4">
            <a:extLst>
              <a:ext uri="{FF2B5EF4-FFF2-40B4-BE49-F238E27FC236}">
                <a16:creationId xmlns:a16="http://schemas.microsoft.com/office/drawing/2014/main" id="{395F0F03-0A7D-5CE5-18DE-54B161232E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FAE02D-968A-0686-AA7D-6A8FADF0AE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EAE11-7AED-424D-AFC6-1495B570D89D}" type="slidenum">
              <a:rPr lang="en-US" smtClean="0"/>
              <a:t>‹#›</a:t>
            </a:fld>
            <a:endParaRPr lang="en-US"/>
          </a:p>
        </p:txBody>
      </p:sp>
    </p:spTree>
    <p:extLst>
      <p:ext uri="{BB962C8B-B14F-4D97-AF65-F5344CB8AC3E}">
        <p14:creationId xmlns:p14="http://schemas.microsoft.com/office/powerpoint/2010/main" val="3723979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0FE2-2D18-184E-09E9-7E75EEEB86EA}"/>
              </a:ext>
            </a:extLst>
          </p:cNvPr>
          <p:cNvSpPr>
            <a:spLocks noGrp="1"/>
          </p:cNvSpPr>
          <p:nvPr>
            <p:ph type="ctrTitle"/>
          </p:nvPr>
        </p:nvSpPr>
        <p:spPr/>
        <p:txBody>
          <a:bodyPr anchor="ctr"/>
          <a:lstStyle/>
          <a:p>
            <a:r>
              <a:rPr lang="en-US" b="1" i="1" dirty="0">
                <a:latin typeface="+mn-lt"/>
              </a:rPr>
              <a:t>Pacific Airfields </a:t>
            </a:r>
            <a:br>
              <a:rPr lang="en-US" b="1" i="1" dirty="0">
                <a:latin typeface="+mn-lt"/>
              </a:rPr>
            </a:br>
            <a:r>
              <a:rPr lang="en-US" b="1" i="1" dirty="0">
                <a:latin typeface="+mn-lt"/>
              </a:rPr>
              <a:t>Data Analysis</a:t>
            </a:r>
          </a:p>
        </p:txBody>
      </p:sp>
      <p:sp>
        <p:nvSpPr>
          <p:cNvPr id="3" name="Subtitle 2">
            <a:extLst>
              <a:ext uri="{FF2B5EF4-FFF2-40B4-BE49-F238E27FC236}">
                <a16:creationId xmlns:a16="http://schemas.microsoft.com/office/drawing/2014/main" id="{29D4FA1F-6F1A-8F29-DFF0-95F70AA87335}"/>
              </a:ext>
            </a:extLst>
          </p:cNvPr>
          <p:cNvSpPr>
            <a:spLocks noGrp="1"/>
          </p:cNvSpPr>
          <p:nvPr>
            <p:ph type="subTitle" idx="1"/>
          </p:nvPr>
        </p:nvSpPr>
        <p:spPr>
          <a:xfrm>
            <a:off x="1524000" y="3613612"/>
            <a:ext cx="9144000" cy="1930661"/>
          </a:xfrm>
        </p:spPr>
        <p:txBody>
          <a:bodyPr anchor="ctr">
            <a:normAutofit/>
          </a:bodyPr>
          <a:lstStyle/>
          <a:p>
            <a:r>
              <a:rPr lang="en-US" b="1" i="1" dirty="0"/>
              <a:t>Developing Airfield Functional Categories </a:t>
            </a:r>
          </a:p>
          <a:p>
            <a:r>
              <a:rPr lang="en-US" b="1" i="1" dirty="0"/>
              <a:t>Using K-Means Clustering</a:t>
            </a:r>
          </a:p>
          <a:p>
            <a:r>
              <a:rPr lang="en-US" b="1" i="1" dirty="0"/>
              <a:t>Segment 3 Deliverable</a:t>
            </a:r>
          </a:p>
          <a:p>
            <a:r>
              <a:rPr lang="en-US" b="1" i="1" dirty="0"/>
              <a:t>26 Sep 2022</a:t>
            </a:r>
          </a:p>
        </p:txBody>
      </p:sp>
      <p:sp>
        <p:nvSpPr>
          <p:cNvPr id="4" name="Subtitle 2">
            <a:extLst>
              <a:ext uri="{FF2B5EF4-FFF2-40B4-BE49-F238E27FC236}">
                <a16:creationId xmlns:a16="http://schemas.microsoft.com/office/drawing/2014/main" id="{69D0D7B0-E49E-1B72-D364-D616ED1DD802}"/>
              </a:ext>
            </a:extLst>
          </p:cNvPr>
          <p:cNvSpPr txBox="1">
            <a:spLocks/>
          </p:cNvSpPr>
          <p:nvPr/>
        </p:nvSpPr>
        <p:spPr>
          <a:xfrm>
            <a:off x="1520615" y="6170510"/>
            <a:ext cx="9144000" cy="404706"/>
          </a:xfrm>
          <a:prstGeom prst="rect">
            <a:avLst/>
          </a:prstGeom>
        </p:spPr>
        <p:txBody>
          <a:bodyPr vert="horz" lIns="91440" tIns="45720" rIns="91440" bIns="45720" rtlCol="0" anchor="ctr">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t>Christopher Rice</a:t>
            </a:r>
          </a:p>
        </p:txBody>
      </p:sp>
    </p:spTree>
    <p:extLst>
      <p:ext uri="{BB962C8B-B14F-4D97-AF65-F5344CB8AC3E}">
        <p14:creationId xmlns:p14="http://schemas.microsoft.com/office/powerpoint/2010/main" val="151409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A35832-85EC-E246-270B-66168F5B4DA8}"/>
              </a:ext>
            </a:extLst>
          </p:cNvPr>
          <p:cNvSpPr txBox="1"/>
          <p:nvPr/>
        </p:nvSpPr>
        <p:spPr>
          <a:xfrm>
            <a:off x="3861654" y="8737"/>
            <a:ext cx="4472058" cy="707886"/>
          </a:xfrm>
          <a:prstGeom prst="rect">
            <a:avLst/>
          </a:prstGeom>
          <a:noFill/>
        </p:spPr>
        <p:txBody>
          <a:bodyPr wrap="none" rtlCol="0">
            <a:spAutoFit/>
          </a:bodyPr>
          <a:lstStyle/>
          <a:p>
            <a:pPr algn="ctr"/>
            <a:r>
              <a:rPr lang="en-US" sz="4000" b="1" i="1" dirty="0"/>
              <a:t>Feature Engineering</a:t>
            </a:r>
          </a:p>
        </p:txBody>
      </p:sp>
      <p:sp>
        <p:nvSpPr>
          <p:cNvPr id="3" name="TextBox 2">
            <a:extLst>
              <a:ext uri="{FF2B5EF4-FFF2-40B4-BE49-F238E27FC236}">
                <a16:creationId xmlns:a16="http://schemas.microsoft.com/office/drawing/2014/main" id="{2A679FF6-EC61-6767-58BA-BB3D30BD491C}"/>
              </a:ext>
            </a:extLst>
          </p:cNvPr>
          <p:cNvSpPr txBox="1"/>
          <p:nvPr/>
        </p:nvSpPr>
        <p:spPr>
          <a:xfrm>
            <a:off x="1524000" y="1151469"/>
            <a:ext cx="9144000" cy="5416868"/>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solidFill>
                  <a:srgbClr val="24292F"/>
                </a:solidFill>
                <a:effectLst/>
                <a:latin typeface="-apple-system"/>
              </a:rPr>
              <a:t>The available data from airportdatabase.net breaks airfields into three categories; small, medium, and large. These categories are not sufficient to distinguish between the functional categories of airfields that are important for operational and strategic analysis. </a:t>
            </a:r>
          </a:p>
          <a:p>
            <a:endParaRPr lang="en-US" sz="1600" dirty="0">
              <a:solidFill>
                <a:srgbClr val="24292F"/>
              </a:solidFill>
              <a:latin typeface="-apple-system"/>
            </a:endParaRPr>
          </a:p>
          <a:p>
            <a:r>
              <a:rPr lang="en-US" sz="1600" b="0" i="0" dirty="0">
                <a:solidFill>
                  <a:srgbClr val="24292F"/>
                </a:solidFill>
                <a:effectLst/>
                <a:latin typeface="-apple-system"/>
              </a:rPr>
              <a:t>To support this analysis requires segregating airfields into at least six groups based on their operational attributes. To achieve this, an unsupervised machine learning model - K-means clustering - will be used to group the airfields into their functional categories.</a:t>
            </a:r>
          </a:p>
          <a:p>
            <a:endParaRPr lang="en-US" sz="1600" dirty="0">
              <a:solidFill>
                <a:srgbClr val="24292F"/>
              </a:solidFill>
              <a:latin typeface="-apple-system"/>
            </a:endParaRPr>
          </a:p>
          <a:p>
            <a:r>
              <a:rPr lang="en-US" sz="1600" i="0" dirty="0">
                <a:solidFill>
                  <a:srgbClr val="24292F"/>
                </a:solidFill>
                <a:effectLst/>
                <a:latin typeface="-apple-system"/>
              </a:rPr>
              <a:t>Runway length/width are physical measurements that directly correlate with the operational capacity of an airfield. </a:t>
            </a:r>
          </a:p>
          <a:p>
            <a:endParaRPr lang="en-US" sz="1600" dirty="0">
              <a:solidFill>
                <a:srgbClr val="24292F"/>
              </a:solidFill>
              <a:latin typeface="-apple-system"/>
            </a:endParaRPr>
          </a:p>
          <a:p>
            <a:r>
              <a:rPr lang="en-US" sz="1600" dirty="0">
                <a:solidFill>
                  <a:srgbClr val="24292F"/>
                </a:solidFill>
                <a:latin typeface="-apple-system"/>
              </a:rPr>
              <a:t>Runway surface type is also correlated with operational capacity but is much less precisely measured. I chose to aggregate the numerous surface types into a numeric categorical variable.</a:t>
            </a:r>
          </a:p>
          <a:p>
            <a:endParaRPr lang="en-US" sz="1600" dirty="0">
              <a:solidFill>
                <a:srgbClr val="24292F"/>
              </a:solidFill>
              <a:latin typeface="-apple-system"/>
            </a:endParaRPr>
          </a:p>
          <a:p>
            <a:r>
              <a:rPr lang="en-US" sz="1600" i="0" dirty="0">
                <a:solidFill>
                  <a:srgbClr val="24292F"/>
                </a:solidFill>
                <a:effectLst/>
                <a:latin typeface="-apple-system"/>
              </a:rPr>
              <a:t>The number of radio frequencies and navigation aids used by the airfield is also a direct measure of its capacity to handle air traffic. </a:t>
            </a:r>
          </a:p>
          <a:p>
            <a:endParaRPr lang="en-US" sz="1600" dirty="0">
              <a:solidFill>
                <a:srgbClr val="24292F"/>
              </a:solidFill>
              <a:latin typeface="-apple-system"/>
            </a:endParaRPr>
          </a:p>
          <a:p>
            <a:r>
              <a:rPr lang="en-US" sz="1600" i="0" dirty="0">
                <a:solidFill>
                  <a:srgbClr val="24292F"/>
                </a:solidFill>
                <a:effectLst/>
                <a:latin typeface="-apple-system"/>
              </a:rPr>
              <a:t>Ideally, t</a:t>
            </a:r>
            <a:r>
              <a:rPr lang="en-US" sz="1600" dirty="0">
                <a:solidFill>
                  <a:srgbClr val="24292F"/>
                </a:solidFill>
                <a:latin typeface="-apple-system"/>
              </a:rPr>
              <a:t>he final variable(s) would measure the airfield’s refueling, servicing, repair, passenger and cargo handling capacities. This data is not freely available for most airfields and is not consistent when it is collected. Therefore, the number of airlines serving each airfield is used as a proxy variable for ground facilities.</a:t>
            </a:r>
            <a:endParaRPr lang="en-US" sz="1600" i="0" dirty="0">
              <a:solidFill>
                <a:srgbClr val="24292F"/>
              </a:solidFill>
              <a:effectLst/>
              <a:latin typeface="-apple-system"/>
            </a:endParaRPr>
          </a:p>
        </p:txBody>
      </p:sp>
    </p:spTree>
    <p:extLst>
      <p:ext uri="{BB962C8B-B14F-4D97-AF65-F5344CB8AC3E}">
        <p14:creationId xmlns:p14="http://schemas.microsoft.com/office/powerpoint/2010/main" val="3214861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BFC4FC-5316-38A1-D364-E148476D5EBF}"/>
              </a:ext>
            </a:extLst>
          </p:cNvPr>
          <p:cNvSpPr txBox="1"/>
          <p:nvPr/>
        </p:nvSpPr>
        <p:spPr>
          <a:xfrm>
            <a:off x="4242046" y="8737"/>
            <a:ext cx="3711273" cy="707886"/>
          </a:xfrm>
          <a:prstGeom prst="rect">
            <a:avLst/>
          </a:prstGeom>
          <a:noFill/>
        </p:spPr>
        <p:txBody>
          <a:bodyPr wrap="none" rtlCol="0">
            <a:spAutoFit/>
          </a:bodyPr>
          <a:lstStyle/>
          <a:p>
            <a:pPr algn="ctr"/>
            <a:r>
              <a:rPr lang="en-US" sz="4000" b="1" i="1" dirty="0"/>
              <a:t>Model Selection</a:t>
            </a:r>
          </a:p>
        </p:txBody>
      </p:sp>
      <p:sp>
        <p:nvSpPr>
          <p:cNvPr id="3" name="TextBox 2">
            <a:extLst>
              <a:ext uri="{FF2B5EF4-FFF2-40B4-BE49-F238E27FC236}">
                <a16:creationId xmlns:a16="http://schemas.microsoft.com/office/drawing/2014/main" id="{5046BAA1-56A4-B3A9-BCA3-A23469D70026}"/>
              </a:ext>
            </a:extLst>
          </p:cNvPr>
          <p:cNvSpPr txBox="1"/>
          <p:nvPr/>
        </p:nvSpPr>
        <p:spPr>
          <a:xfrm>
            <a:off x="1524000" y="1151469"/>
            <a:ext cx="9144000" cy="4031873"/>
          </a:xfrm>
          <a:prstGeom prst="rect">
            <a:avLst/>
          </a:prstGeom>
          <a:solidFill>
            <a:schemeClr val="accent1">
              <a:lumMod val="60000"/>
              <a:lumOff val="40000"/>
            </a:schemeClr>
          </a:solidFill>
          <a:ln w="28575">
            <a:solidFill>
              <a:schemeClr val="tx1"/>
            </a:solidFill>
          </a:ln>
        </p:spPr>
        <p:txBody>
          <a:bodyPr wrap="square" rtlCol="0">
            <a:spAutoFit/>
          </a:bodyPr>
          <a:lstStyle/>
          <a:p>
            <a:pPr algn="l"/>
            <a:r>
              <a:rPr lang="en-US" sz="1600" b="0" i="0" dirty="0">
                <a:solidFill>
                  <a:srgbClr val="24292F"/>
                </a:solidFill>
                <a:effectLst/>
              </a:rPr>
              <a:t>Initial modeling experiments explored using the provisional dataset as training data for a neural network, then for a multinomial logistic regression. After further analysis -- particularly the implications of finding additional data fields for radio stations, navigation aids, and airline service in airplanedatabase.net -- both of these approaches were discarded. It was decided that the best use of this data was to group airfields into functional categories with an unsupervised learning model.</a:t>
            </a:r>
          </a:p>
          <a:p>
            <a:pPr algn="l"/>
            <a:endParaRPr lang="en-US" sz="1600" b="0" i="0" dirty="0">
              <a:solidFill>
                <a:srgbClr val="24292F"/>
              </a:solidFill>
              <a:effectLst/>
            </a:endParaRPr>
          </a:p>
          <a:p>
            <a:pPr algn="l"/>
            <a:r>
              <a:rPr lang="en-US" sz="1600" b="0" i="0" dirty="0">
                <a:solidFill>
                  <a:srgbClr val="24292F"/>
                </a:solidFill>
                <a:effectLst/>
              </a:rPr>
              <a:t>The available data from airportdatabase.net breaks airfields into three categories; small, medium, and large. These categories are not sufficient to distinguish between the functional categories of airfields that are important for operational and strategic analysis. To support this analysis requires segregating airfields into at least six groups based on their operational attributes. To achieve this, an unsupervised machine learning model - K-means clustering - will be used to group the airfields into their functional categories.</a:t>
            </a:r>
          </a:p>
          <a:p>
            <a:pPr algn="l"/>
            <a:endParaRPr lang="en-US" sz="1600" b="0" i="0" dirty="0">
              <a:solidFill>
                <a:srgbClr val="24292F"/>
              </a:solidFill>
              <a:effectLst/>
            </a:endParaRPr>
          </a:p>
          <a:p>
            <a:pPr algn="l"/>
            <a:r>
              <a:rPr lang="en-US" sz="1600" b="0" i="0" dirty="0">
                <a:solidFill>
                  <a:srgbClr val="24292F"/>
                </a:solidFill>
                <a:effectLst/>
              </a:rPr>
              <a:t>This clustering approach accomplishes exactly what is required; creating more finely-grained categories of airfields that can be mapped and analyzed as part of market research and mobility studies. The principal limitation is that these categories are not direct measurements of operational capacity and cannot be linked to any explanatory variables in a quantified fashion.</a:t>
            </a:r>
          </a:p>
        </p:txBody>
      </p:sp>
    </p:spTree>
    <p:extLst>
      <p:ext uri="{BB962C8B-B14F-4D97-AF65-F5344CB8AC3E}">
        <p14:creationId xmlns:p14="http://schemas.microsoft.com/office/powerpoint/2010/main" val="516314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5B90DB-4A10-82B9-089F-7811760ABA21}"/>
              </a:ext>
            </a:extLst>
          </p:cNvPr>
          <p:cNvSpPr txBox="1"/>
          <p:nvPr/>
        </p:nvSpPr>
        <p:spPr>
          <a:xfrm>
            <a:off x="3943024" y="8737"/>
            <a:ext cx="4309321" cy="707886"/>
          </a:xfrm>
          <a:prstGeom prst="rect">
            <a:avLst/>
          </a:prstGeom>
          <a:noFill/>
        </p:spPr>
        <p:txBody>
          <a:bodyPr wrap="none" rtlCol="0">
            <a:spAutoFit/>
          </a:bodyPr>
          <a:lstStyle/>
          <a:p>
            <a:pPr algn="ctr"/>
            <a:r>
              <a:rPr lang="en-US" sz="4000" b="1" i="1" dirty="0"/>
              <a:t>Tableau Dashboard</a:t>
            </a:r>
          </a:p>
        </p:txBody>
      </p:sp>
      <p:grpSp>
        <p:nvGrpSpPr>
          <p:cNvPr id="11" name="Group 10">
            <a:extLst>
              <a:ext uri="{FF2B5EF4-FFF2-40B4-BE49-F238E27FC236}">
                <a16:creationId xmlns:a16="http://schemas.microsoft.com/office/drawing/2014/main" id="{1914414F-1AB5-0571-C3CD-C431C405ECF7}"/>
              </a:ext>
            </a:extLst>
          </p:cNvPr>
          <p:cNvGrpSpPr/>
          <p:nvPr/>
        </p:nvGrpSpPr>
        <p:grpSpPr>
          <a:xfrm>
            <a:off x="910387" y="878297"/>
            <a:ext cx="10775886" cy="4433643"/>
            <a:chOff x="439152" y="1491915"/>
            <a:chExt cx="11247121" cy="4720290"/>
          </a:xfrm>
        </p:grpSpPr>
        <p:pic>
          <p:nvPicPr>
            <p:cNvPr id="4" name="Picture 3" descr="Chart, scatter chart&#10;&#10;Description automatically generated">
              <a:extLst>
                <a:ext uri="{FF2B5EF4-FFF2-40B4-BE49-F238E27FC236}">
                  <a16:creationId xmlns:a16="http://schemas.microsoft.com/office/drawing/2014/main" id="{933661F3-66B4-7889-1999-F40EFE131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52" y="1491915"/>
              <a:ext cx="3577658" cy="4720290"/>
            </a:xfrm>
            <a:prstGeom prst="rect">
              <a:avLst/>
            </a:prstGeom>
            <a:ln w="28575">
              <a:solidFill>
                <a:schemeClr val="tx1"/>
              </a:solidFill>
            </a:ln>
          </p:spPr>
        </p:pic>
        <p:pic>
          <p:nvPicPr>
            <p:cNvPr id="8" name="Picture 7">
              <a:extLst>
                <a:ext uri="{FF2B5EF4-FFF2-40B4-BE49-F238E27FC236}">
                  <a16:creationId xmlns:a16="http://schemas.microsoft.com/office/drawing/2014/main" id="{E6473138-808B-3102-A6D6-A4917E206764}"/>
                </a:ext>
              </a:extLst>
            </p:cNvPr>
            <p:cNvPicPr>
              <a:picLocks noChangeAspect="1"/>
            </p:cNvPicPr>
            <p:nvPr/>
          </p:nvPicPr>
          <p:blipFill>
            <a:blip r:embed="rId3"/>
            <a:stretch>
              <a:fillRect/>
            </a:stretch>
          </p:blipFill>
          <p:spPr>
            <a:xfrm>
              <a:off x="4016809" y="1491915"/>
              <a:ext cx="7669464" cy="4704347"/>
            </a:xfrm>
            <a:prstGeom prst="rect">
              <a:avLst/>
            </a:prstGeom>
            <a:ln w="28575">
              <a:solidFill>
                <a:schemeClr val="tx1"/>
              </a:solidFill>
            </a:ln>
          </p:spPr>
        </p:pic>
        <p:pic>
          <p:nvPicPr>
            <p:cNvPr id="9" name="Picture 8" descr="Chart, scatter chart&#10;&#10;Description automatically generated">
              <a:extLst>
                <a:ext uri="{FF2B5EF4-FFF2-40B4-BE49-F238E27FC236}">
                  <a16:creationId xmlns:a16="http://schemas.microsoft.com/office/drawing/2014/main" id="{FB707BB2-B616-B2B7-BD08-9AF9B38C735D}"/>
                </a:ext>
              </a:extLst>
            </p:cNvPr>
            <p:cNvPicPr>
              <a:picLocks noChangeAspect="1"/>
            </p:cNvPicPr>
            <p:nvPr/>
          </p:nvPicPr>
          <p:blipFill rotWithShape="1">
            <a:blip r:embed="rId2">
              <a:extLst>
                <a:ext uri="{28A0092B-C50C-407E-A947-70E740481C1C}">
                  <a14:useLocalDpi xmlns:a14="http://schemas.microsoft.com/office/drawing/2010/main" val="0"/>
                </a:ext>
              </a:extLst>
            </a:blip>
            <a:srcRect l="73593" t="-41" b="86278"/>
            <a:stretch/>
          </p:blipFill>
          <p:spPr>
            <a:xfrm>
              <a:off x="3025941" y="4716380"/>
              <a:ext cx="944747" cy="649705"/>
            </a:xfrm>
            <a:prstGeom prst="rect">
              <a:avLst/>
            </a:prstGeom>
            <a:ln w="28575">
              <a:noFill/>
            </a:ln>
          </p:spPr>
        </p:pic>
        <p:sp>
          <p:nvSpPr>
            <p:cNvPr id="10" name="Rectangle 9">
              <a:extLst>
                <a:ext uri="{FF2B5EF4-FFF2-40B4-BE49-F238E27FC236}">
                  <a16:creationId xmlns:a16="http://schemas.microsoft.com/office/drawing/2014/main" id="{D5F6F1CD-29DF-8CC1-9104-7691A271CD93}"/>
                </a:ext>
              </a:extLst>
            </p:cNvPr>
            <p:cNvSpPr/>
            <p:nvPr/>
          </p:nvSpPr>
          <p:spPr>
            <a:xfrm>
              <a:off x="3025941" y="1540042"/>
              <a:ext cx="770022" cy="601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16AEE10A-2FE7-C8C2-7443-91EADEDABFF0}"/>
              </a:ext>
            </a:extLst>
          </p:cNvPr>
          <p:cNvSpPr txBox="1"/>
          <p:nvPr/>
        </p:nvSpPr>
        <p:spPr>
          <a:xfrm>
            <a:off x="4734426" y="5458639"/>
            <a:ext cx="7273090" cy="1200329"/>
          </a:xfrm>
          <a:prstGeom prst="rect">
            <a:avLst/>
          </a:prstGeom>
          <a:solidFill>
            <a:schemeClr val="accent1">
              <a:lumMod val="60000"/>
              <a:lumOff val="40000"/>
            </a:schemeClr>
          </a:solidFill>
          <a:ln w="28575">
            <a:solidFill>
              <a:schemeClr val="tx1"/>
            </a:solidFill>
          </a:ln>
        </p:spPr>
        <p:txBody>
          <a:bodyPr wrap="square" rtlCol="0">
            <a:spAutoFit/>
          </a:bodyPr>
          <a:lstStyle/>
          <a:p>
            <a:pPr algn="l"/>
            <a:r>
              <a:rPr lang="en-US" sz="1200" b="0" i="0" dirty="0">
                <a:solidFill>
                  <a:srgbClr val="24292F"/>
                </a:solidFill>
                <a:effectLst/>
              </a:rPr>
              <a:t>The dashboard for this project will consist of two main sections:</a:t>
            </a:r>
          </a:p>
          <a:p>
            <a:pPr marL="228600" indent="-228600" algn="l">
              <a:buAutoNum type="arabicParenR"/>
            </a:pPr>
            <a:r>
              <a:rPr lang="en-US" sz="1200" dirty="0">
                <a:solidFill>
                  <a:srgbClr val="24292F"/>
                </a:solidFill>
              </a:rPr>
              <a:t>A geographic view that displays airfields by location.  This view will display airfield icons with their sizes determined by the output of the machine learning model.</a:t>
            </a:r>
          </a:p>
          <a:p>
            <a:pPr marL="228600" indent="-228600" algn="l">
              <a:buAutoNum type="arabicParenR"/>
            </a:pPr>
            <a:r>
              <a:rPr lang="en-US" sz="1200" b="0" i="0" dirty="0">
                <a:solidFill>
                  <a:srgbClr val="24292F"/>
                </a:solidFill>
                <a:effectLst/>
              </a:rPr>
              <a:t>An analytic view comprised of 2-4 graphs that show key empirical relationships. For example, the “Runways” graph shows runway surfaces vs runway sizes, while the “Facility Proxies” graph shows the # of signal stations vs # of airlines at each airfield (the size of the bubbles represents the number of airlines at each ordered pair).</a:t>
            </a:r>
          </a:p>
        </p:txBody>
      </p:sp>
      <p:sp>
        <p:nvSpPr>
          <p:cNvPr id="13" name="TextBox 12">
            <a:extLst>
              <a:ext uri="{FF2B5EF4-FFF2-40B4-BE49-F238E27FC236}">
                <a16:creationId xmlns:a16="http://schemas.microsoft.com/office/drawing/2014/main" id="{7DD9786A-BE74-20CC-24AB-863763B8F393}"/>
              </a:ext>
            </a:extLst>
          </p:cNvPr>
          <p:cNvSpPr txBox="1"/>
          <p:nvPr/>
        </p:nvSpPr>
        <p:spPr>
          <a:xfrm>
            <a:off x="254663" y="5473614"/>
            <a:ext cx="4256528" cy="1200329"/>
          </a:xfrm>
          <a:prstGeom prst="rect">
            <a:avLst/>
          </a:prstGeom>
          <a:solidFill>
            <a:schemeClr val="accent1">
              <a:lumMod val="60000"/>
              <a:lumOff val="40000"/>
            </a:schemeClr>
          </a:solidFill>
          <a:ln w="28575">
            <a:solidFill>
              <a:schemeClr val="tx1"/>
            </a:solidFill>
          </a:ln>
        </p:spPr>
        <p:txBody>
          <a:bodyPr wrap="square" rtlCol="0">
            <a:spAutoFit/>
          </a:bodyPr>
          <a:lstStyle/>
          <a:p>
            <a:pPr algn="l"/>
            <a:r>
              <a:rPr lang="en-US" sz="1200" b="0" i="0" dirty="0">
                <a:solidFill>
                  <a:srgbClr val="24292F"/>
                </a:solidFill>
                <a:effectLst/>
              </a:rPr>
              <a:t>The interactive elements for this dashboard will include:</a:t>
            </a:r>
          </a:p>
          <a:p>
            <a:pPr marL="228600" indent="-228600" algn="l">
              <a:buAutoNum type="arabicParenR"/>
            </a:pPr>
            <a:r>
              <a:rPr lang="en-US" sz="1200" dirty="0">
                <a:solidFill>
                  <a:srgbClr val="24292F"/>
                </a:solidFill>
              </a:rPr>
              <a:t>The map will allow filtering the displayed airfields based on any of their model attributes (runway length, runway surface, # of signals, # of airlines, airfield class) as well as countries.</a:t>
            </a:r>
          </a:p>
          <a:p>
            <a:pPr marL="228600" indent="-228600" algn="l">
              <a:buAutoNum type="arabicParenR"/>
            </a:pPr>
            <a:r>
              <a:rPr lang="en-US" sz="1200" b="0" i="0" dirty="0">
                <a:solidFill>
                  <a:srgbClr val="24292F"/>
                </a:solidFill>
                <a:effectLst/>
              </a:rPr>
              <a:t>The analytic graphs will allow filtering by countries and airfield class.</a:t>
            </a:r>
          </a:p>
        </p:txBody>
      </p:sp>
    </p:spTree>
    <p:extLst>
      <p:ext uri="{BB962C8B-B14F-4D97-AF65-F5344CB8AC3E}">
        <p14:creationId xmlns:p14="http://schemas.microsoft.com/office/powerpoint/2010/main" val="199141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83FA2E-A96F-B3F4-89BA-91A5C6D6D3BC}"/>
              </a:ext>
            </a:extLst>
          </p:cNvPr>
          <p:cNvSpPr txBox="1"/>
          <p:nvPr/>
        </p:nvSpPr>
        <p:spPr>
          <a:xfrm>
            <a:off x="4436622" y="8737"/>
            <a:ext cx="3322128" cy="707886"/>
          </a:xfrm>
          <a:prstGeom prst="rect">
            <a:avLst/>
          </a:prstGeom>
          <a:noFill/>
        </p:spPr>
        <p:txBody>
          <a:bodyPr wrap="none" rtlCol="0">
            <a:spAutoFit/>
          </a:bodyPr>
          <a:lstStyle/>
          <a:p>
            <a:pPr algn="ctr"/>
            <a:r>
              <a:rPr lang="en-US" sz="4000" b="1" i="1" dirty="0"/>
              <a:t>Topic Selection</a:t>
            </a:r>
          </a:p>
        </p:txBody>
      </p:sp>
      <p:sp>
        <p:nvSpPr>
          <p:cNvPr id="3" name="TextBox 2">
            <a:extLst>
              <a:ext uri="{FF2B5EF4-FFF2-40B4-BE49-F238E27FC236}">
                <a16:creationId xmlns:a16="http://schemas.microsoft.com/office/drawing/2014/main" id="{5953FB91-DDC1-398D-DC05-CFCBAC9B6576}"/>
              </a:ext>
            </a:extLst>
          </p:cNvPr>
          <p:cNvSpPr txBox="1"/>
          <p:nvPr/>
        </p:nvSpPr>
        <p:spPr>
          <a:xfrm>
            <a:off x="1524000" y="1144696"/>
            <a:ext cx="9144000" cy="3785652"/>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effectLst/>
              </a:rPr>
              <a:t>I consult with aerospace companies, investors, and other interested parties who need to understand business opportunities for new types of aircraft in Pacific Ocean regions.</a:t>
            </a:r>
          </a:p>
          <a:p>
            <a:endParaRPr lang="en-US" sz="1600" b="0" i="0" dirty="0">
              <a:effectLst/>
            </a:endParaRPr>
          </a:p>
          <a:p>
            <a:endParaRPr lang="en-US" sz="1600" dirty="0"/>
          </a:p>
          <a:p>
            <a:r>
              <a:rPr lang="en-US" sz="1600" b="0" i="0" dirty="0">
                <a:effectLst/>
              </a:rPr>
              <a:t>This project will automate collection of data on airfields, build an airfield database, and employ an unsupervised learning model to classify airfields based on the length/width of their runway(s), surface material of their runway(s), number of radio frequencies and navigation aids, and number of airlines providing scheduled service.</a:t>
            </a:r>
          </a:p>
          <a:p>
            <a:endParaRPr lang="en-US" sz="1600" dirty="0"/>
          </a:p>
          <a:p>
            <a:endParaRPr lang="en-US" sz="1600" dirty="0"/>
          </a:p>
          <a:p>
            <a:r>
              <a:rPr lang="en-US" sz="1600" b="0" i="0" dirty="0">
                <a:effectLst/>
              </a:rPr>
              <a:t>Compiling this data will create a useful reference dataset that can be uploaded and browsed in Google Earth. Automating creation of this dataset will save large amounts of work required for manual data collection and analysis. The clustering analysis will provide a classification schema for use in detailed transportation studies that inform decisions involving, aircraft basing, aircraft routing, and investments in upgrading existing airfields and/or developing new facilities.</a:t>
            </a:r>
            <a:endParaRPr lang="en-US" sz="1600" dirty="0"/>
          </a:p>
        </p:txBody>
      </p:sp>
    </p:spTree>
    <p:extLst>
      <p:ext uri="{BB962C8B-B14F-4D97-AF65-F5344CB8AC3E}">
        <p14:creationId xmlns:p14="http://schemas.microsoft.com/office/powerpoint/2010/main" val="126180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B7E132-821C-33F0-265D-27EB230945CA}"/>
              </a:ext>
            </a:extLst>
          </p:cNvPr>
          <p:cNvSpPr txBox="1"/>
          <p:nvPr/>
        </p:nvSpPr>
        <p:spPr>
          <a:xfrm>
            <a:off x="1524000" y="1151469"/>
            <a:ext cx="9144000" cy="4524315"/>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solidFill>
                  <a:srgbClr val="24292F"/>
                </a:solidFill>
                <a:effectLst/>
                <a:latin typeface="-apple-system"/>
              </a:rPr>
              <a:t>The data required for this study comes from two principal sources: Airportdatabase.net and Wikipedia. Google Earth can also be used to visually inspect for missing variables.</a:t>
            </a:r>
          </a:p>
          <a:p>
            <a:endParaRPr lang="en-US" sz="1600" dirty="0">
              <a:solidFill>
                <a:srgbClr val="24292F"/>
              </a:solidFill>
              <a:latin typeface="-apple-system"/>
            </a:endParaRPr>
          </a:p>
          <a:p>
            <a:pPr algn="l"/>
            <a:r>
              <a:rPr lang="en-US" sz="1600" b="1" i="0" dirty="0">
                <a:solidFill>
                  <a:srgbClr val="24292F"/>
                </a:solidFill>
                <a:effectLst/>
                <a:latin typeface="-apple-system"/>
              </a:rPr>
              <a:t>Airportdatabase.net </a:t>
            </a:r>
            <a:r>
              <a:rPr lang="en-US" sz="1600" b="0" i="0" dirty="0">
                <a:solidFill>
                  <a:srgbClr val="24292F"/>
                </a:solidFill>
                <a:effectLst/>
                <a:latin typeface="-apple-system"/>
              </a:rPr>
              <a:t>source allows us to identify all of the airfields in a selected country or region and to collect airfield data including:</a:t>
            </a:r>
          </a:p>
          <a:p>
            <a:pPr algn="l"/>
            <a:r>
              <a:rPr lang="en-US" sz="1600" b="0" i="0" dirty="0">
                <a:solidFill>
                  <a:srgbClr val="24292F"/>
                </a:solidFill>
                <a:effectLst/>
                <a:latin typeface="-apple-system"/>
              </a:rPr>
              <a:t>	Airfield name, GPS and IATA codes</a:t>
            </a:r>
            <a:br>
              <a:rPr lang="en-US" sz="1600" b="0" i="0" dirty="0">
                <a:solidFill>
                  <a:srgbClr val="24292F"/>
                </a:solidFill>
                <a:effectLst/>
                <a:latin typeface="-apple-system"/>
              </a:rPr>
            </a:br>
            <a:r>
              <a:rPr lang="en-US" sz="1600" b="0" i="0" dirty="0">
                <a:solidFill>
                  <a:srgbClr val="24292F"/>
                </a:solidFill>
                <a:effectLst/>
                <a:latin typeface="-apple-system"/>
              </a:rPr>
              <a:t>	Latitude, longitude</a:t>
            </a:r>
            <a:br>
              <a:rPr lang="en-US" sz="1600" b="0" i="0" dirty="0">
                <a:solidFill>
                  <a:srgbClr val="24292F"/>
                </a:solidFill>
                <a:effectLst/>
                <a:latin typeface="-apple-system"/>
              </a:rPr>
            </a:br>
            <a:r>
              <a:rPr lang="en-US" sz="1600" b="0" i="0" dirty="0">
                <a:solidFill>
                  <a:srgbClr val="24292F"/>
                </a:solidFill>
                <a:effectLst/>
                <a:latin typeface="-apple-system"/>
              </a:rPr>
              <a:t>	Elevation</a:t>
            </a:r>
            <a:br>
              <a:rPr lang="en-US" sz="1600" b="0" i="0" dirty="0">
                <a:solidFill>
                  <a:srgbClr val="24292F"/>
                </a:solidFill>
                <a:effectLst/>
                <a:latin typeface="-apple-system"/>
              </a:rPr>
            </a:br>
            <a:r>
              <a:rPr lang="en-US" sz="1600" b="0" i="0" dirty="0">
                <a:solidFill>
                  <a:srgbClr val="24292F"/>
                </a:solidFill>
                <a:effectLst/>
                <a:latin typeface="-apple-system"/>
              </a:rPr>
              <a:t>	Runway length, width</a:t>
            </a:r>
            <a:br>
              <a:rPr lang="en-US" sz="1600" b="0" i="0" dirty="0">
                <a:solidFill>
                  <a:srgbClr val="24292F"/>
                </a:solidFill>
                <a:effectLst/>
                <a:latin typeface="-apple-system"/>
              </a:rPr>
            </a:br>
            <a:r>
              <a:rPr lang="en-US" sz="1600" b="0" i="0" dirty="0">
                <a:solidFill>
                  <a:srgbClr val="24292F"/>
                </a:solidFill>
                <a:effectLst/>
                <a:latin typeface="-apple-system"/>
              </a:rPr>
              <a:t>	Number and frequencies of radio stations and navigation aids</a:t>
            </a:r>
            <a:br>
              <a:rPr lang="en-US" sz="1600" b="0" i="0" dirty="0">
                <a:solidFill>
                  <a:srgbClr val="24292F"/>
                </a:solidFill>
                <a:effectLst/>
                <a:latin typeface="-apple-system"/>
              </a:rPr>
            </a:br>
            <a:r>
              <a:rPr lang="en-US" sz="1600" b="0" i="0" dirty="0">
                <a:solidFill>
                  <a:srgbClr val="24292F"/>
                </a:solidFill>
                <a:effectLst/>
                <a:latin typeface="-apple-system"/>
              </a:rPr>
              <a:t>	Names of airlines providing scheduled service</a:t>
            </a:r>
            <a:br>
              <a:rPr lang="en-US" sz="1600" b="0" i="0" dirty="0">
                <a:solidFill>
                  <a:srgbClr val="24292F"/>
                </a:solidFill>
                <a:effectLst/>
                <a:latin typeface="-apple-system"/>
              </a:rPr>
            </a:br>
            <a:r>
              <a:rPr lang="en-US" sz="1600" b="0" i="0" dirty="0">
                <a:solidFill>
                  <a:srgbClr val="24292F"/>
                </a:solidFill>
                <a:effectLst/>
                <a:latin typeface="-apple-system"/>
              </a:rPr>
              <a:t>	URL for the airfields Wikipedia page</a:t>
            </a:r>
          </a:p>
          <a:p>
            <a:pPr algn="l"/>
            <a:endParaRPr lang="en-US" sz="1600" dirty="0">
              <a:solidFill>
                <a:srgbClr val="24292F"/>
              </a:solidFill>
              <a:latin typeface="-apple-system"/>
            </a:endParaRPr>
          </a:p>
          <a:p>
            <a:pPr algn="l"/>
            <a:r>
              <a:rPr lang="en-US" sz="1600" b="1" i="0" dirty="0">
                <a:solidFill>
                  <a:srgbClr val="24292F"/>
                </a:solidFill>
                <a:effectLst/>
                <a:latin typeface="-apple-system"/>
              </a:rPr>
              <a:t>Wikipedia </a:t>
            </a:r>
            <a:r>
              <a:rPr lang="en-US" sz="1600" b="0" i="0" dirty="0">
                <a:solidFill>
                  <a:srgbClr val="24292F"/>
                </a:solidFill>
                <a:effectLst/>
                <a:latin typeface="-apple-system"/>
              </a:rPr>
              <a:t>allows us to collect more detailed information including:</a:t>
            </a:r>
          </a:p>
          <a:p>
            <a:pPr algn="l"/>
            <a:r>
              <a:rPr lang="en-US" sz="1600" b="0" i="0" dirty="0">
                <a:solidFill>
                  <a:srgbClr val="24292F"/>
                </a:solidFill>
                <a:effectLst/>
                <a:latin typeface="-apple-system"/>
              </a:rPr>
              <a:t>	Runway surface type</a:t>
            </a:r>
          </a:p>
          <a:p>
            <a:pPr algn="l"/>
            <a:endParaRPr lang="en-US" sz="1600" dirty="0">
              <a:solidFill>
                <a:srgbClr val="24292F"/>
              </a:solidFill>
              <a:latin typeface="-apple-system"/>
            </a:endParaRPr>
          </a:p>
          <a:p>
            <a:pPr algn="l"/>
            <a:r>
              <a:rPr lang="en-US" sz="1600" b="1" i="0" dirty="0">
                <a:solidFill>
                  <a:srgbClr val="24292F"/>
                </a:solidFill>
                <a:effectLst/>
                <a:latin typeface="-apple-system"/>
              </a:rPr>
              <a:t>Google Earth </a:t>
            </a:r>
            <a:r>
              <a:rPr lang="en-US" sz="1600" i="0" dirty="0">
                <a:solidFill>
                  <a:srgbClr val="24292F"/>
                </a:solidFill>
                <a:effectLst/>
                <a:latin typeface="-apple-system"/>
              </a:rPr>
              <a:t>allows us to visually assess runway surface and mensurate runway dimensions when no data is 	available from other sources.</a:t>
            </a:r>
            <a:endParaRPr lang="en-US" sz="1600" b="1" i="0" dirty="0">
              <a:solidFill>
                <a:srgbClr val="24292F"/>
              </a:solidFill>
              <a:effectLst/>
              <a:latin typeface="-apple-system"/>
            </a:endParaRPr>
          </a:p>
        </p:txBody>
      </p:sp>
      <p:sp>
        <p:nvSpPr>
          <p:cNvPr id="3" name="TextBox 2">
            <a:extLst>
              <a:ext uri="{FF2B5EF4-FFF2-40B4-BE49-F238E27FC236}">
                <a16:creationId xmlns:a16="http://schemas.microsoft.com/office/drawing/2014/main" id="{EDB9D53B-9718-8B7D-7419-A71016596143}"/>
              </a:ext>
            </a:extLst>
          </p:cNvPr>
          <p:cNvSpPr txBox="1"/>
          <p:nvPr/>
        </p:nvSpPr>
        <p:spPr>
          <a:xfrm>
            <a:off x="4617250" y="8737"/>
            <a:ext cx="2960875" cy="707886"/>
          </a:xfrm>
          <a:prstGeom prst="rect">
            <a:avLst/>
          </a:prstGeom>
          <a:noFill/>
        </p:spPr>
        <p:txBody>
          <a:bodyPr wrap="none" rtlCol="0">
            <a:spAutoFit/>
          </a:bodyPr>
          <a:lstStyle/>
          <a:p>
            <a:pPr algn="ctr"/>
            <a:r>
              <a:rPr lang="en-US" sz="4000" b="1" i="1" dirty="0"/>
              <a:t>Data Sources</a:t>
            </a:r>
          </a:p>
        </p:txBody>
      </p:sp>
    </p:spTree>
    <p:extLst>
      <p:ext uri="{BB962C8B-B14F-4D97-AF65-F5344CB8AC3E}">
        <p14:creationId xmlns:p14="http://schemas.microsoft.com/office/powerpoint/2010/main" val="93422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0568B-D8FF-65A3-ACA7-188C80455704}"/>
              </a:ext>
            </a:extLst>
          </p:cNvPr>
          <p:cNvSpPr txBox="1"/>
          <p:nvPr/>
        </p:nvSpPr>
        <p:spPr>
          <a:xfrm>
            <a:off x="3510883" y="8737"/>
            <a:ext cx="5173596" cy="707886"/>
          </a:xfrm>
          <a:prstGeom prst="rect">
            <a:avLst/>
          </a:prstGeom>
          <a:noFill/>
        </p:spPr>
        <p:txBody>
          <a:bodyPr wrap="none" rtlCol="0">
            <a:spAutoFit/>
          </a:bodyPr>
          <a:lstStyle/>
          <a:p>
            <a:pPr algn="ctr"/>
            <a:r>
              <a:rPr lang="en-US" sz="4000" b="1" i="1" dirty="0"/>
              <a:t>Data Exploration Phase</a:t>
            </a:r>
          </a:p>
        </p:txBody>
      </p:sp>
      <p:sp>
        <p:nvSpPr>
          <p:cNvPr id="4" name="TextBox 3">
            <a:extLst>
              <a:ext uri="{FF2B5EF4-FFF2-40B4-BE49-F238E27FC236}">
                <a16:creationId xmlns:a16="http://schemas.microsoft.com/office/drawing/2014/main" id="{75098DE7-C6B0-315F-DFD5-0A0050A6E8E2}"/>
              </a:ext>
            </a:extLst>
          </p:cNvPr>
          <p:cNvSpPr txBox="1"/>
          <p:nvPr/>
        </p:nvSpPr>
        <p:spPr>
          <a:xfrm>
            <a:off x="1524000" y="1151469"/>
            <a:ext cx="9144000" cy="2308324"/>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solidFill>
                  <a:srgbClr val="24292F"/>
                </a:solidFill>
                <a:effectLst/>
                <a:latin typeface="-apple-system"/>
              </a:rPr>
              <a:t>An earlier, less complete version of this dataset compiled from Wikipedia and Google Earth is available for islands in the Northern Pacific Ocean: This dataset is stored in a .csv file and was used to test the preliminary machine learning model.</a:t>
            </a:r>
          </a:p>
          <a:p>
            <a:endParaRPr lang="en-US" sz="1600" b="0" i="0" dirty="0">
              <a:solidFill>
                <a:srgbClr val="24292F"/>
              </a:solidFill>
              <a:effectLst/>
              <a:latin typeface="-apple-system"/>
            </a:endParaRPr>
          </a:p>
          <a:p>
            <a:r>
              <a:rPr lang="en-US" sz="1600" i="0" dirty="0">
                <a:solidFill>
                  <a:srgbClr val="24292F"/>
                </a:solidFill>
                <a:effectLst/>
                <a:latin typeface="-apple-system"/>
              </a:rPr>
              <a:t>I originally planned to automate </a:t>
            </a:r>
            <a:r>
              <a:rPr lang="en-US" sz="1600" dirty="0">
                <a:solidFill>
                  <a:srgbClr val="24292F"/>
                </a:solidFill>
                <a:latin typeface="-apple-system"/>
              </a:rPr>
              <a:t>web scraping </a:t>
            </a:r>
            <a:r>
              <a:rPr lang="en-US" sz="1600" i="0" dirty="0">
                <a:solidFill>
                  <a:srgbClr val="24292F"/>
                </a:solidFill>
                <a:effectLst/>
                <a:latin typeface="-apple-system"/>
              </a:rPr>
              <a:t>the HTML tables from airportdatabase.net, but eventually settled on manually collecting the URLs for each airfield and storing them in a csv.</a:t>
            </a:r>
          </a:p>
          <a:p>
            <a:endParaRPr lang="en-US" sz="1600" dirty="0">
              <a:solidFill>
                <a:srgbClr val="24292F"/>
              </a:solidFill>
              <a:latin typeface="-apple-system"/>
            </a:endParaRPr>
          </a:p>
          <a:p>
            <a:r>
              <a:rPr lang="en-US" sz="1600" i="0" dirty="0">
                <a:solidFill>
                  <a:srgbClr val="24292F"/>
                </a:solidFill>
                <a:effectLst/>
                <a:latin typeface="-apple-system"/>
              </a:rPr>
              <a:t>The runway surface data was collected manually from Wikipedia and Google Earth and entered in the same csv with the URLs for airportdatabase.net.</a:t>
            </a:r>
          </a:p>
        </p:txBody>
      </p:sp>
    </p:spTree>
    <p:extLst>
      <p:ext uri="{BB962C8B-B14F-4D97-AF65-F5344CB8AC3E}">
        <p14:creationId xmlns:p14="http://schemas.microsoft.com/office/powerpoint/2010/main" val="415710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0568B-D8FF-65A3-ACA7-188C80455704}"/>
              </a:ext>
            </a:extLst>
          </p:cNvPr>
          <p:cNvSpPr txBox="1"/>
          <p:nvPr/>
        </p:nvSpPr>
        <p:spPr>
          <a:xfrm>
            <a:off x="3510883" y="8737"/>
            <a:ext cx="5173596" cy="707886"/>
          </a:xfrm>
          <a:prstGeom prst="rect">
            <a:avLst/>
          </a:prstGeom>
          <a:noFill/>
        </p:spPr>
        <p:txBody>
          <a:bodyPr wrap="none" rtlCol="0">
            <a:spAutoFit/>
          </a:bodyPr>
          <a:lstStyle/>
          <a:p>
            <a:pPr algn="ctr"/>
            <a:r>
              <a:rPr lang="en-US" sz="4000" b="1" i="1" dirty="0"/>
              <a:t>Data Exploration Phase</a:t>
            </a:r>
          </a:p>
        </p:txBody>
      </p:sp>
      <p:sp>
        <p:nvSpPr>
          <p:cNvPr id="4" name="TextBox 3">
            <a:extLst>
              <a:ext uri="{FF2B5EF4-FFF2-40B4-BE49-F238E27FC236}">
                <a16:creationId xmlns:a16="http://schemas.microsoft.com/office/drawing/2014/main" id="{75098DE7-C6B0-315F-DFD5-0A0050A6E8E2}"/>
              </a:ext>
            </a:extLst>
          </p:cNvPr>
          <p:cNvSpPr txBox="1"/>
          <p:nvPr/>
        </p:nvSpPr>
        <p:spPr>
          <a:xfrm>
            <a:off x="1524000" y="1151469"/>
            <a:ext cx="9144000" cy="4278094"/>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solidFill>
                  <a:srgbClr val="24292F"/>
                </a:solidFill>
                <a:effectLst/>
                <a:latin typeface="-apple-system"/>
              </a:rPr>
              <a:t>The airport table is simply reference data; it has no use in the machine learning model.</a:t>
            </a:r>
          </a:p>
          <a:p>
            <a:endParaRPr lang="en-US" sz="1600" b="0" i="0" dirty="0">
              <a:solidFill>
                <a:srgbClr val="24292F"/>
              </a:solidFill>
              <a:effectLst/>
              <a:latin typeface="-apple-system"/>
            </a:endParaRPr>
          </a:p>
          <a:p>
            <a:r>
              <a:rPr lang="en-US" sz="1600" dirty="0">
                <a:solidFill>
                  <a:srgbClr val="24292F"/>
                </a:solidFill>
                <a:latin typeface="-apple-system"/>
              </a:rPr>
              <a:t>The runway length/width are integer variables. For airfields with more than one runway, the length/width of their runways are summed.</a:t>
            </a:r>
          </a:p>
          <a:p>
            <a:endParaRPr lang="en-US" sz="1600" dirty="0">
              <a:solidFill>
                <a:srgbClr val="24292F"/>
              </a:solidFill>
              <a:latin typeface="-apple-system"/>
            </a:endParaRPr>
          </a:p>
          <a:p>
            <a:r>
              <a:rPr lang="en-US" sz="1600" i="0" dirty="0">
                <a:solidFill>
                  <a:srgbClr val="24292F"/>
                </a:solidFill>
                <a:effectLst/>
                <a:latin typeface="-apple-system"/>
              </a:rPr>
              <a:t>Over a dozen runway surface types are reported in Wikipedia. These are aggregated into four categories and assigned a numer</a:t>
            </a:r>
            <a:r>
              <a:rPr lang="en-US" sz="1600" dirty="0">
                <a:solidFill>
                  <a:srgbClr val="24292F"/>
                </a:solidFill>
                <a:latin typeface="-apple-system"/>
              </a:rPr>
              <a:t>ic value as follows:</a:t>
            </a:r>
          </a:p>
          <a:p>
            <a:r>
              <a:rPr lang="en-US" sz="1600" i="0" dirty="0">
                <a:solidFill>
                  <a:srgbClr val="24292F"/>
                </a:solidFill>
                <a:effectLst/>
                <a:latin typeface="-apple-system"/>
              </a:rPr>
              <a:t>	3 – Paved (asphalt, concrete)</a:t>
            </a:r>
          </a:p>
          <a:p>
            <a:r>
              <a:rPr lang="en-US" sz="1600" i="0" dirty="0">
                <a:solidFill>
                  <a:srgbClr val="24292F"/>
                </a:solidFill>
                <a:effectLst/>
                <a:latin typeface="-apple-system"/>
              </a:rPr>
              <a:t>	2 </a:t>
            </a:r>
            <a:r>
              <a:rPr lang="en-US" sz="1600" dirty="0">
                <a:solidFill>
                  <a:srgbClr val="24292F"/>
                </a:solidFill>
                <a:latin typeface="-apple-system"/>
              </a:rPr>
              <a:t>– </a:t>
            </a:r>
            <a:r>
              <a:rPr lang="en-US" sz="1600" i="0" dirty="0">
                <a:solidFill>
                  <a:srgbClr val="24292F"/>
                </a:solidFill>
                <a:effectLst/>
                <a:latin typeface="-apple-system"/>
              </a:rPr>
              <a:t>Smooth hard surface (macadam, coral, chipseal)		</a:t>
            </a:r>
          </a:p>
          <a:p>
            <a:r>
              <a:rPr lang="en-US" sz="1600" dirty="0">
                <a:solidFill>
                  <a:srgbClr val="24292F"/>
                </a:solidFill>
                <a:latin typeface="-apple-system"/>
              </a:rPr>
              <a:t>	1 – Rough hard surface (gravel)</a:t>
            </a:r>
          </a:p>
          <a:p>
            <a:r>
              <a:rPr lang="en-US" sz="1600" dirty="0">
                <a:solidFill>
                  <a:srgbClr val="24292F"/>
                </a:solidFill>
                <a:latin typeface="-apple-system"/>
              </a:rPr>
              <a:t>	0 – Unhardened surface (grass, turf, dirt)	</a:t>
            </a:r>
          </a:p>
          <a:p>
            <a:r>
              <a:rPr lang="en-US" sz="1600" dirty="0">
                <a:solidFill>
                  <a:srgbClr val="24292F"/>
                </a:solidFill>
                <a:latin typeface="-apple-system"/>
              </a:rPr>
              <a:t>	</a:t>
            </a:r>
          </a:p>
          <a:p>
            <a:r>
              <a:rPr lang="en-US" sz="1600" b="0" i="0" dirty="0">
                <a:solidFill>
                  <a:srgbClr val="24292F"/>
                </a:solidFill>
                <a:effectLst/>
                <a:latin typeface="-apple-system"/>
              </a:rPr>
              <a:t>Public and commercial airfields generally have one or more radio stations and navigation beacons; a count of the number of radio frequencies and navigation aids is used to create an integer variable.</a:t>
            </a:r>
          </a:p>
          <a:p>
            <a:endParaRPr lang="en-US" sz="1600" dirty="0">
              <a:solidFill>
                <a:srgbClr val="24292F"/>
              </a:solidFill>
              <a:latin typeface="-apple-system"/>
            </a:endParaRPr>
          </a:p>
          <a:p>
            <a:r>
              <a:rPr lang="en-US" sz="1600" b="0" i="0" dirty="0">
                <a:solidFill>
                  <a:srgbClr val="24292F"/>
                </a:solidFill>
                <a:effectLst/>
                <a:latin typeface="-apple-system"/>
              </a:rPr>
              <a:t>The name and nationality of each commercial airline providing scheduled service to an airfield are reported on airportdatabase.net. A count of the number of airlines is used to create an integer variable.</a:t>
            </a:r>
            <a:endParaRPr lang="en-US" sz="1600" i="0" dirty="0">
              <a:solidFill>
                <a:srgbClr val="24292F"/>
              </a:solidFill>
              <a:effectLst/>
              <a:latin typeface="-apple-system"/>
            </a:endParaRPr>
          </a:p>
        </p:txBody>
      </p:sp>
    </p:spTree>
    <p:extLst>
      <p:ext uri="{BB962C8B-B14F-4D97-AF65-F5344CB8AC3E}">
        <p14:creationId xmlns:p14="http://schemas.microsoft.com/office/powerpoint/2010/main" val="435752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graphical user interface&#10;&#10;Description automatically generated">
            <a:extLst>
              <a:ext uri="{FF2B5EF4-FFF2-40B4-BE49-F238E27FC236}">
                <a16:creationId xmlns:a16="http://schemas.microsoft.com/office/drawing/2014/main" id="{C26FE85A-EB07-2046-558A-193223C283A8}"/>
              </a:ext>
            </a:extLst>
          </p:cNvPr>
          <p:cNvPicPr>
            <a:picLocks noChangeAspect="1"/>
          </p:cNvPicPr>
          <p:nvPr/>
        </p:nvPicPr>
        <p:blipFill rotWithShape="1">
          <a:blip r:embed="rId2">
            <a:extLst>
              <a:ext uri="{28A0092B-C50C-407E-A947-70E740481C1C}">
                <a14:useLocalDpi xmlns:a14="http://schemas.microsoft.com/office/drawing/2010/main" val="0"/>
              </a:ext>
            </a:extLst>
          </a:blip>
          <a:srcRect t="2409" b="3273"/>
          <a:stretch/>
        </p:blipFill>
        <p:spPr>
          <a:xfrm>
            <a:off x="8338122" y="1063413"/>
            <a:ext cx="3537523" cy="5592626"/>
          </a:xfrm>
          <a:prstGeom prst="rect">
            <a:avLst/>
          </a:prstGeom>
          <a:ln>
            <a:solidFill>
              <a:schemeClr val="tx1"/>
            </a:solidFill>
          </a:ln>
        </p:spPr>
      </p:pic>
      <p:sp>
        <p:nvSpPr>
          <p:cNvPr id="14" name="TextBox 13">
            <a:extLst>
              <a:ext uri="{FF2B5EF4-FFF2-40B4-BE49-F238E27FC236}">
                <a16:creationId xmlns:a16="http://schemas.microsoft.com/office/drawing/2014/main" id="{AECDCB2B-0806-9334-F6BB-757031AED69D}"/>
              </a:ext>
            </a:extLst>
          </p:cNvPr>
          <p:cNvSpPr txBox="1"/>
          <p:nvPr/>
        </p:nvSpPr>
        <p:spPr>
          <a:xfrm>
            <a:off x="3045822" y="8737"/>
            <a:ext cx="6103722" cy="707886"/>
          </a:xfrm>
          <a:prstGeom prst="rect">
            <a:avLst/>
          </a:prstGeom>
          <a:noFill/>
        </p:spPr>
        <p:txBody>
          <a:bodyPr wrap="none" rtlCol="0">
            <a:spAutoFit/>
          </a:bodyPr>
          <a:lstStyle/>
          <a:p>
            <a:pPr algn="ctr"/>
            <a:r>
              <a:rPr lang="en-US" sz="4000" b="1" i="1" dirty="0"/>
              <a:t>Raw Data  -&gt;  SQL Database</a:t>
            </a:r>
          </a:p>
        </p:txBody>
      </p:sp>
      <p:grpSp>
        <p:nvGrpSpPr>
          <p:cNvPr id="12" name="Group 11">
            <a:extLst>
              <a:ext uri="{FF2B5EF4-FFF2-40B4-BE49-F238E27FC236}">
                <a16:creationId xmlns:a16="http://schemas.microsoft.com/office/drawing/2014/main" id="{863AA27F-0FFB-C146-CF2D-98DBA228C79B}"/>
              </a:ext>
            </a:extLst>
          </p:cNvPr>
          <p:cNvGrpSpPr/>
          <p:nvPr/>
        </p:nvGrpSpPr>
        <p:grpSpPr>
          <a:xfrm>
            <a:off x="171441" y="724588"/>
            <a:ext cx="4563120" cy="5896879"/>
            <a:chOff x="171441" y="724588"/>
            <a:chExt cx="4563120" cy="5896879"/>
          </a:xfrm>
        </p:grpSpPr>
        <p:grpSp>
          <p:nvGrpSpPr>
            <p:cNvPr id="13" name="Group 12">
              <a:extLst>
                <a:ext uri="{FF2B5EF4-FFF2-40B4-BE49-F238E27FC236}">
                  <a16:creationId xmlns:a16="http://schemas.microsoft.com/office/drawing/2014/main" id="{043B27E6-0E69-9EBB-0601-0A4EC92EB9E9}"/>
                </a:ext>
              </a:extLst>
            </p:cNvPr>
            <p:cNvGrpSpPr/>
            <p:nvPr/>
          </p:nvGrpSpPr>
          <p:grpSpPr>
            <a:xfrm>
              <a:off x="171441" y="1063412"/>
              <a:ext cx="4563120" cy="5558055"/>
              <a:chOff x="171440" y="86406"/>
              <a:chExt cx="5229955" cy="6535062"/>
            </a:xfrm>
          </p:grpSpPr>
          <p:pic>
            <p:nvPicPr>
              <p:cNvPr id="2" name="Picture 1">
                <a:extLst>
                  <a:ext uri="{FF2B5EF4-FFF2-40B4-BE49-F238E27FC236}">
                    <a16:creationId xmlns:a16="http://schemas.microsoft.com/office/drawing/2014/main" id="{38BD0E83-1950-C733-D442-FC70C1A9C086}"/>
                  </a:ext>
                </a:extLst>
              </p:cNvPr>
              <p:cNvPicPr>
                <a:picLocks noChangeAspect="1"/>
              </p:cNvPicPr>
              <p:nvPr/>
            </p:nvPicPr>
            <p:blipFill>
              <a:blip r:embed="rId3"/>
              <a:stretch>
                <a:fillRect/>
              </a:stretch>
            </p:blipFill>
            <p:spPr>
              <a:xfrm>
                <a:off x="171440" y="86406"/>
                <a:ext cx="5229955" cy="6535062"/>
              </a:xfrm>
              <a:prstGeom prst="rect">
                <a:avLst/>
              </a:prstGeom>
              <a:ln>
                <a:solidFill>
                  <a:schemeClr val="tx1"/>
                </a:solidFill>
              </a:ln>
            </p:spPr>
          </p:pic>
          <p:sp>
            <p:nvSpPr>
              <p:cNvPr id="3" name="Rectangle 2">
                <a:extLst>
                  <a:ext uri="{FF2B5EF4-FFF2-40B4-BE49-F238E27FC236}">
                    <a16:creationId xmlns:a16="http://schemas.microsoft.com/office/drawing/2014/main" id="{C720BDF7-5AE0-BF5A-85C1-D437FA72322D}"/>
                  </a:ext>
                </a:extLst>
              </p:cNvPr>
              <p:cNvSpPr/>
              <p:nvPr/>
            </p:nvSpPr>
            <p:spPr>
              <a:xfrm>
                <a:off x="210170" y="358580"/>
                <a:ext cx="5154309" cy="3724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5585504-266E-2E9A-1BD6-DFA58D61D4D8}"/>
                  </a:ext>
                </a:extLst>
              </p:cNvPr>
              <p:cNvSpPr/>
              <p:nvPr/>
            </p:nvSpPr>
            <p:spPr>
              <a:xfrm>
                <a:off x="209477" y="4083198"/>
                <a:ext cx="5154309" cy="48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0B47CA3-F011-F1A4-8BA0-510CB192A0C5}"/>
                  </a:ext>
                </a:extLst>
              </p:cNvPr>
              <p:cNvSpPr/>
              <p:nvPr/>
            </p:nvSpPr>
            <p:spPr>
              <a:xfrm>
                <a:off x="208452" y="4573132"/>
                <a:ext cx="5154309" cy="1510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9638E1-99F0-4284-84D4-EE532C3DC085}"/>
                  </a:ext>
                </a:extLst>
              </p:cNvPr>
              <p:cNvSpPr/>
              <p:nvPr/>
            </p:nvSpPr>
            <p:spPr>
              <a:xfrm>
                <a:off x="207427" y="6083875"/>
                <a:ext cx="5154309" cy="48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24A07FF6-7C7F-2301-51AC-069E0F837070}"/>
                </a:ext>
              </a:extLst>
            </p:cNvPr>
            <p:cNvSpPr txBox="1"/>
            <p:nvPr/>
          </p:nvSpPr>
          <p:spPr>
            <a:xfrm>
              <a:off x="634566" y="2774963"/>
              <a:ext cx="964046" cy="276999"/>
            </a:xfrm>
            <a:prstGeom prst="rect">
              <a:avLst/>
            </a:prstGeom>
            <a:solidFill>
              <a:schemeClr val="accent1">
                <a:lumMod val="75000"/>
              </a:schemeClr>
            </a:solidFill>
          </p:spPr>
          <p:txBody>
            <a:bodyPr wrap="none" rtlCol="0">
              <a:spAutoFit/>
            </a:bodyPr>
            <a:lstStyle/>
            <a:p>
              <a:r>
                <a:rPr lang="en-US" sz="1200" b="1" dirty="0">
                  <a:solidFill>
                    <a:schemeClr val="bg1"/>
                  </a:solidFill>
                </a:rPr>
                <a:t>Airport data</a:t>
              </a:r>
            </a:p>
          </p:txBody>
        </p:sp>
        <p:sp>
          <p:nvSpPr>
            <p:cNvPr id="8" name="TextBox 7">
              <a:extLst>
                <a:ext uri="{FF2B5EF4-FFF2-40B4-BE49-F238E27FC236}">
                  <a16:creationId xmlns:a16="http://schemas.microsoft.com/office/drawing/2014/main" id="{23B35795-236E-1B79-D215-07312A8CB141}"/>
                </a:ext>
              </a:extLst>
            </p:cNvPr>
            <p:cNvSpPr txBox="1"/>
            <p:nvPr/>
          </p:nvSpPr>
          <p:spPr>
            <a:xfrm>
              <a:off x="584507" y="4543025"/>
              <a:ext cx="1014508" cy="276999"/>
            </a:xfrm>
            <a:prstGeom prst="rect">
              <a:avLst/>
            </a:prstGeom>
            <a:solidFill>
              <a:schemeClr val="accent1">
                <a:lumMod val="75000"/>
              </a:schemeClr>
            </a:solidFill>
          </p:spPr>
          <p:txBody>
            <a:bodyPr wrap="none" rtlCol="0">
              <a:spAutoFit/>
            </a:bodyPr>
            <a:lstStyle/>
            <a:p>
              <a:r>
                <a:rPr lang="en-US" sz="1200" b="1" dirty="0">
                  <a:solidFill>
                    <a:schemeClr val="bg1"/>
                  </a:solidFill>
                </a:rPr>
                <a:t>Runway data</a:t>
              </a:r>
            </a:p>
          </p:txBody>
        </p:sp>
        <p:sp>
          <p:nvSpPr>
            <p:cNvPr id="9" name="TextBox 8">
              <a:extLst>
                <a:ext uri="{FF2B5EF4-FFF2-40B4-BE49-F238E27FC236}">
                  <a16:creationId xmlns:a16="http://schemas.microsoft.com/office/drawing/2014/main" id="{4C767578-0152-61D4-6AA4-3544D1EECB0B}"/>
                </a:ext>
              </a:extLst>
            </p:cNvPr>
            <p:cNvSpPr txBox="1"/>
            <p:nvPr/>
          </p:nvSpPr>
          <p:spPr>
            <a:xfrm>
              <a:off x="584507" y="5244804"/>
              <a:ext cx="946413" cy="276999"/>
            </a:xfrm>
            <a:prstGeom prst="rect">
              <a:avLst/>
            </a:prstGeom>
            <a:solidFill>
              <a:schemeClr val="accent1">
                <a:lumMod val="75000"/>
              </a:schemeClr>
            </a:solidFill>
          </p:spPr>
          <p:txBody>
            <a:bodyPr wrap="none" rtlCol="0">
              <a:spAutoFit/>
            </a:bodyPr>
            <a:lstStyle/>
            <a:p>
              <a:r>
                <a:rPr lang="en-US" sz="1200" b="1" dirty="0">
                  <a:solidFill>
                    <a:schemeClr val="bg1"/>
                  </a:solidFill>
                </a:rPr>
                <a:t>Signals data</a:t>
              </a:r>
            </a:p>
          </p:txBody>
        </p:sp>
        <p:sp>
          <p:nvSpPr>
            <p:cNvPr id="10" name="TextBox 9">
              <a:extLst>
                <a:ext uri="{FF2B5EF4-FFF2-40B4-BE49-F238E27FC236}">
                  <a16:creationId xmlns:a16="http://schemas.microsoft.com/office/drawing/2014/main" id="{59D9E0EA-52B0-B439-9430-EE0C5B542176}"/>
                </a:ext>
              </a:extLst>
            </p:cNvPr>
            <p:cNvSpPr txBox="1"/>
            <p:nvPr/>
          </p:nvSpPr>
          <p:spPr>
            <a:xfrm>
              <a:off x="628172" y="6208466"/>
              <a:ext cx="927177" cy="276999"/>
            </a:xfrm>
            <a:prstGeom prst="rect">
              <a:avLst/>
            </a:prstGeom>
            <a:solidFill>
              <a:schemeClr val="accent1">
                <a:lumMod val="75000"/>
              </a:schemeClr>
            </a:solidFill>
          </p:spPr>
          <p:txBody>
            <a:bodyPr wrap="none" rtlCol="0">
              <a:spAutoFit/>
            </a:bodyPr>
            <a:lstStyle/>
            <a:p>
              <a:r>
                <a:rPr lang="en-US" sz="1200" b="1" dirty="0">
                  <a:solidFill>
                    <a:schemeClr val="bg1"/>
                  </a:solidFill>
                </a:rPr>
                <a:t>Airline data</a:t>
              </a:r>
            </a:p>
          </p:txBody>
        </p:sp>
        <p:sp>
          <p:nvSpPr>
            <p:cNvPr id="15" name="TextBox 14">
              <a:extLst>
                <a:ext uri="{FF2B5EF4-FFF2-40B4-BE49-F238E27FC236}">
                  <a16:creationId xmlns:a16="http://schemas.microsoft.com/office/drawing/2014/main" id="{256C9D9C-360E-5E94-BD6E-2C56070C02EB}"/>
                </a:ext>
              </a:extLst>
            </p:cNvPr>
            <p:cNvSpPr txBox="1"/>
            <p:nvPr/>
          </p:nvSpPr>
          <p:spPr>
            <a:xfrm>
              <a:off x="936803" y="724588"/>
              <a:ext cx="3027495" cy="307777"/>
            </a:xfrm>
            <a:prstGeom prst="rect">
              <a:avLst/>
            </a:prstGeom>
            <a:solidFill>
              <a:schemeClr val="accent1">
                <a:lumMod val="60000"/>
                <a:lumOff val="40000"/>
              </a:schemeClr>
            </a:solidFill>
            <a:ln>
              <a:solidFill>
                <a:schemeClr val="tx1"/>
              </a:solidFill>
            </a:ln>
          </p:spPr>
          <p:txBody>
            <a:bodyPr wrap="none" rtlCol="0">
              <a:spAutoFit/>
            </a:bodyPr>
            <a:lstStyle/>
            <a:p>
              <a:pPr algn="ctr"/>
              <a:r>
                <a:rPr lang="en-US" sz="1400" b="1" dirty="0"/>
                <a:t> HTML table from Airportdatabase.net</a:t>
              </a:r>
            </a:p>
          </p:txBody>
        </p:sp>
      </p:grpSp>
      <p:sp>
        <p:nvSpPr>
          <p:cNvPr id="16" name="TextBox 15">
            <a:extLst>
              <a:ext uri="{FF2B5EF4-FFF2-40B4-BE49-F238E27FC236}">
                <a16:creationId xmlns:a16="http://schemas.microsoft.com/office/drawing/2014/main" id="{DBBC26D0-5D30-F12F-C2C3-19EAA377BE6B}"/>
              </a:ext>
            </a:extLst>
          </p:cNvPr>
          <p:cNvSpPr txBox="1"/>
          <p:nvPr/>
        </p:nvSpPr>
        <p:spPr>
          <a:xfrm>
            <a:off x="8862220" y="722583"/>
            <a:ext cx="2489336" cy="307777"/>
          </a:xfrm>
          <a:prstGeom prst="rect">
            <a:avLst/>
          </a:prstGeom>
          <a:solidFill>
            <a:schemeClr val="accent1">
              <a:lumMod val="60000"/>
              <a:lumOff val="40000"/>
            </a:schemeClr>
          </a:solidFill>
          <a:ln>
            <a:solidFill>
              <a:schemeClr val="tx1"/>
            </a:solidFill>
          </a:ln>
        </p:spPr>
        <p:txBody>
          <a:bodyPr wrap="none" rtlCol="0">
            <a:spAutoFit/>
          </a:bodyPr>
          <a:lstStyle/>
          <a:p>
            <a:pPr algn="ctr"/>
            <a:r>
              <a:rPr lang="en-US" sz="1400" b="1" dirty="0"/>
              <a:t> ERD Diagram for SQL database</a:t>
            </a:r>
          </a:p>
        </p:txBody>
      </p:sp>
    </p:spTree>
    <p:extLst>
      <p:ext uri="{BB962C8B-B14F-4D97-AF65-F5344CB8AC3E}">
        <p14:creationId xmlns:p14="http://schemas.microsoft.com/office/powerpoint/2010/main" val="178196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0CB3D-0BCA-5CE9-3F36-C8C8F65892F1}"/>
              </a:ext>
            </a:extLst>
          </p:cNvPr>
          <p:cNvSpPr txBox="1"/>
          <p:nvPr/>
        </p:nvSpPr>
        <p:spPr>
          <a:xfrm>
            <a:off x="1006338" y="1888500"/>
            <a:ext cx="917302" cy="553998"/>
          </a:xfrm>
          <a:prstGeom prst="rect">
            <a:avLst/>
          </a:prstGeom>
          <a:solidFill>
            <a:srgbClr val="00B050"/>
          </a:solidFill>
          <a:ln w="28575">
            <a:solidFill>
              <a:schemeClr val="tx1"/>
            </a:solidFill>
          </a:ln>
        </p:spPr>
        <p:txBody>
          <a:bodyPr wrap="none" rtlCol="0">
            <a:spAutoFit/>
          </a:bodyPr>
          <a:lstStyle/>
          <a:p>
            <a:pPr algn="ctr"/>
            <a:r>
              <a:rPr lang="en-US" b="1" dirty="0"/>
              <a:t>URL.csv</a:t>
            </a:r>
          </a:p>
          <a:p>
            <a:pPr algn="ctr"/>
            <a:r>
              <a:rPr lang="en-US" sz="1200" b="1" dirty="0"/>
              <a:t>444 rows</a:t>
            </a:r>
          </a:p>
        </p:txBody>
      </p:sp>
      <p:sp>
        <p:nvSpPr>
          <p:cNvPr id="3" name="TextBox 2">
            <a:extLst>
              <a:ext uri="{FF2B5EF4-FFF2-40B4-BE49-F238E27FC236}">
                <a16:creationId xmlns:a16="http://schemas.microsoft.com/office/drawing/2014/main" id="{68FC6038-54F8-A2F4-1E05-FBA70783A746}"/>
              </a:ext>
            </a:extLst>
          </p:cNvPr>
          <p:cNvSpPr txBox="1"/>
          <p:nvPr/>
        </p:nvSpPr>
        <p:spPr>
          <a:xfrm>
            <a:off x="3930179" y="1845949"/>
            <a:ext cx="1173079" cy="646331"/>
          </a:xfrm>
          <a:prstGeom prst="rect">
            <a:avLst/>
          </a:prstGeom>
          <a:solidFill>
            <a:srgbClr val="00B050"/>
          </a:solidFill>
          <a:ln w="28575">
            <a:solidFill>
              <a:schemeClr val="tx1"/>
            </a:solidFill>
          </a:ln>
        </p:spPr>
        <p:txBody>
          <a:bodyPr wrap="square" rtlCol="0">
            <a:spAutoFit/>
          </a:bodyPr>
          <a:lstStyle/>
          <a:p>
            <a:pPr algn="ctr"/>
            <a:r>
              <a:rPr lang="en-US" b="1" dirty="0"/>
              <a:t>Raw data tables</a:t>
            </a:r>
          </a:p>
        </p:txBody>
      </p:sp>
      <p:sp>
        <p:nvSpPr>
          <p:cNvPr id="4" name="TextBox 3">
            <a:extLst>
              <a:ext uri="{FF2B5EF4-FFF2-40B4-BE49-F238E27FC236}">
                <a16:creationId xmlns:a16="http://schemas.microsoft.com/office/drawing/2014/main" id="{516ED961-132E-5D72-DBAF-A30BEF38F155}"/>
              </a:ext>
            </a:extLst>
          </p:cNvPr>
          <p:cNvSpPr txBox="1"/>
          <p:nvPr/>
        </p:nvSpPr>
        <p:spPr>
          <a:xfrm>
            <a:off x="4088932" y="1530113"/>
            <a:ext cx="842025" cy="276999"/>
          </a:xfrm>
          <a:prstGeom prst="rect">
            <a:avLst/>
          </a:prstGeom>
          <a:solidFill>
            <a:srgbClr val="FFC000"/>
          </a:solidFill>
          <a:ln>
            <a:solidFill>
              <a:schemeClr val="tx1"/>
            </a:solidFill>
          </a:ln>
        </p:spPr>
        <p:txBody>
          <a:bodyPr wrap="none" rtlCol="0">
            <a:spAutoFit/>
          </a:bodyPr>
          <a:lstStyle/>
          <a:p>
            <a:pPr algn="ctr"/>
            <a:r>
              <a:rPr lang="en-US" sz="1200" b="1" dirty="0"/>
              <a:t>444 tables</a:t>
            </a:r>
          </a:p>
        </p:txBody>
      </p:sp>
      <p:cxnSp>
        <p:nvCxnSpPr>
          <p:cNvPr id="5" name="Straight Arrow Connector 4">
            <a:extLst>
              <a:ext uri="{FF2B5EF4-FFF2-40B4-BE49-F238E27FC236}">
                <a16:creationId xmlns:a16="http://schemas.microsoft.com/office/drawing/2014/main" id="{2BBA1353-C2A0-9DD4-09BA-84EF7185C379}"/>
              </a:ext>
            </a:extLst>
          </p:cNvPr>
          <p:cNvCxnSpPr>
            <a:cxnSpLocks/>
            <a:stCxn id="3" idx="2"/>
            <a:endCxn id="15" idx="0"/>
          </p:cNvCxnSpPr>
          <p:nvPr/>
        </p:nvCxnSpPr>
        <p:spPr>
          <a:xfrm flipH="1">
            <a:off x="1610054" y="2492280"/>
            <a:ext cx="2906665" cy="1382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8AF05E-F538-67EC-D4B3-4CDD198AC0C2}"/>
              </a:ext>
            </a:extLst>
          </p:cNvPr>
          <p:cNvSpPr txBox="1"/>
          <p:nvPr/>
        </p:nvSpPr>
        <p:spPr>
          <a:xfrm>
            <a:off x="3719789" y="5667318"/>
            <a:ext cx="1570110" cy="553998"/>
          </a:xfrm>
          <a:prstGeom prst="rect">
            <a:avLst/>
          </a:prstGeom>
          <a:solidFill>
            <a:srgbClr val="00B050"/>
          </a:solidFill>
          <a:ln w="28575">
            <a:solidFill>
              <a:schemeClr val="tx1"/>
            </a:solidFill>
          </a:ln>
        </p:spPr>
        <p:txBody>
          <a:bodyPr wrap="none" rtlCol="0">
            <a:spAutoFit/>
          </a:bodyPr>
          <a:lstStyle/>
          <a:p>
            <a:pPr algn="ctr"/>
            <a:r>
              <a:rPr lang="en-US" b="1" dirty="0"/>
              <a:t>Model dataset</a:t>
            </a:r>
          </a:p>
          <a:p>
            <a:pPr algn="ctr"/>
            <a:r>
              <a:rPr lang="en-US" sz="1200" b="1" dirty="0"/>
              <a:t>444 rows</a:t>
            </a:r>
          </a:p>
        </p:txBody>
      </p:sp>
      <p:cxnSp>
        <p:nvCxnSpPr>
          <p:cNvPr id="7" name="Straight Arrow Connector 6">
            <a:extLst>
              <a:ext uri="{FF2B5EF4-FFF2-40B4-BE49-F238E27FC236}">
                <a16:creationId xmlns:a16="http://schemas.microsoft.com/office/drawing/2014/main" id="{ADC0B7E2-09ED-7FA5-9E64-B5EA01B440A4}"/>
              </a:ext>
            </a:extLst>
          </p:cNvPr>
          <p:cNvCxnSpPr>
            <a:cxnSpLocks/>
            <a:stCxn id="16" idx="2"/>
            <a:endCxn id="6" idx="0"/>
          </p:cNvCxnSpPr>
          <p:nvPr/>
        </p:nvCxnSpPr>
        <p:spPr>
          <a:xfrm>
            <a:off x="3529191" y="4428706"/>
            <a:ext cx="975653" cy="1238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1D0A0A-23B7-4C6A-6BF3-12CB1178654A}"/>
              </a:ext>
            </a:extLst>
          </p:cNvPr>
          <p:cNvCxnSpPr>
            <a:cxnSpLocks/>
            <a:stCxn id="17" idx="2"/>
            <a:endCxn id="6" idx="0"/>
          </p:cNvCxnSpPr>
          <p:nvPr/>
        </p:nvCxnSpPr>
        <p:spPr>
          <a:xfrm flipH="1">
            <a:off x="4504844" y="4450524"/>
            <a:ext cx="1059300" cy="1216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DF71B79-D7E3-86FF-564C-8CB4DF04AFD3}"/>
              </a:ext>
            </a:extLst>
          </p:cNvPr>
          <p:cNvCxnSpPr>
            <a:cxnSpLocks/>
            <a:stCxn id="18" idx="2"/>
            <a:endCxn id="6" idx="0"/>
          </p:cNvCxnSpPr>
          <p:nvPr/>
        </p:nvCxnSpPr>
        <p:spPr>
          <a:xfrm flipH="1">
            <a:off x="4504844" y="4450524"/>
            <a:ext cx="3051729" cy="1216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F8DECF-7D0D-46D7-B6A6-3ED1BF668370}"/>
              </a:ext>
            </a:extLst>
          </p:cNvPr>
          <p:cNvSpPr txBox="1"/>
          <p:nvPr/>
        </p:nvSpPr>
        <p:spPr>
          <a:xfrm>
            <a:off x="3515294" y="4561405"/>
            <a:ext cx="453970" cy="215444"/>
          </a:xfrm>
          <a:prstGeom prst="rect">
            <a:avLst/>
          </a:prstGeom>
          <a:solidFill>
            <a:srgbClr val="FFFF00"/>
          </a:solidFill>
          <a:ln>
            <a:solidFill>
              <a:schemeClr val="tx1"/>
            </a:solidFill>
          </a:ln>
        </p:spPr>
        <p:txBody>
          <a:bodyPr wrap="none" rtlCol="0">
            <a:spAutoFit/>
          </a:bodyPr>
          <a:lstStyle/>
          <a:p>
            <a:pPr algn="ctr"/>
            <a:r>
              <a:rPr lang="en-US" sz="800" b="1" dirty="0"/>
              <a:t>length</a:t>
            </a:r>
          </a:p>
        </p:txBody>
      </p:sp>
      <p:sp>
        <p:nvSpPr>
          <p:cNvPr id="11" name="TextBox 10">
            <a:extLst>
              <a:ext uri="{FF2B5EF4-FFF2-40B4-BE49-F238E27FC236}">
                <a16:creationId xmlns:a16="http://schemas.microsoft.com/office/drawing/2014/main" id="{D4750670-64EF-0770-5792-603466AAD3FB}"/>
              </a:ext>
            </a:extLst>
          </p:cNvPr>
          <p:cNvSpPr txBox="1"/>
          <p:nvPr/>
        </p:nvSpPr>
        <p:spPr>
          <a:xfrm>
            <a:off x="3742279" y="4918618"/>
            <a:ext cx="431528" cy="215444"/>
          </a:xfrm>
          <a:prstGeom prst="rect">
            <a:avLst/>
          </a:prstGeom>
          <a:solidFill>
            <a:srgbClr val="FFFF00"/>
          </a:solidFill>
          <a:ln>
            <a:solidFill>
              <a:schemeClr val="tx1"/>
            </a:solidFill>
          </a:ln>
        </p:spPr>
        <p:txBody>
          <a:bodyPr wrap="none" rtlCol="0">
            <a:spAutoFit/>
          </a:bodyPr>
          <a:lstStyle/>
          <a:p>
            <a:pPr algn="ctr"/>
            <a:r>
              <a:rPr lang="en-US" sz="800" b="1" dirty="0"/>
              <a:t>width</a:t>
            </a:r>
          </a:p>
        </p:txBody>
      </p:sp>
      <p:sp>
        <p:nvSpPr>
          <p:cNvPr id="12" name="TextBox 11">
            <a:extLst>
              <a:ext uri="{FF2B5EF4-FFF2-40B4-BE49-F238E27FC236}">
                <a16:creationId xmlns:a16="http://schemas.microsoft.com/office/drawing/2014/main" id="{B61C81BD-7A0E-2455-7D6E-EF306F1501D1}"/>
              </a:ext>
            </a:extLst>
          </p:cNvPr>
          <p:cNvSpPr txBox="1"/>
          <p:nvPr/>
        </p:nvSpPr>
        <p:spPr>
          <a:xfrm>
            <a:off x="3998625" y="5253455"/>
            <a:ext cx="495650" cy="215444"/>
          </a:xfrm>
          <a:prstGeom prst="rect">
            <a:avLst/>
          </a:prstGeom>
          <a:solidFill>
            <a:srgbClr val="FFFF00"/>
          </a:solidFill>
          <a:ln>
            <a:solidFill>
              <a:schemeClr val="tx1"/>
            </a:solidFill>
          </a:ln>
        </p:spPr>
        <p:txBody>
          <a:bodyPr wrap="none" rtlCol="0">
            <a:spAutoFit/>
          </a:bodyPr>
          <a:lstStyle/>
          <a:p>
            <a:pPr algn="ctr"/>
            <a:r>
              <a:rPr lang="en-US" sz="800" b="1" dirty="0"/>
              <a:t>surface</a:t>
            </a:r>
          </a:p>
        </p:txBody>
      </p:sp>
      <p:sp>
        <p:nvSpPr>
          <p:cNvPr id="13" name="TextBox 12">
            <a:extLst>
              <a:ext uri="{FF2B5EF4-FFF2-40B4-BE49-F238E27FC236}">
                <a16:creationId xmlns:a16="http://schemas.microsoft.com/office/drawing/2014/main" id="{DA50DC5E-7A37-D445-E112-D4139976CA50}"/>
              </a:ext>
            </a:extLst>
          </p:cNvPr>
          <p:cNvSpPr txBox="1"/>
          <p:nvPr/>
        </p:nvSpPr>
        <p:spPr>
          <a:xfrm>
            <a:off x="4700909" y="4918618"/>
            <a:ext cx="667170" cy="215444"/>
          </a:xfrm>
          <a:prstGeom prst="rect">
            <a:avLst/>
          </a:prstGeom>
          <a:solidFill>
            <a:srgbClr val="FFFF00"/>
          </a:solidFill>
          <a:ln>
            <a:solidFill>
              <a:schemeClr val="tx1"/>
            </a:solidFill>
          </a:ln>
        </p:spPr>
        <p:txBody>
          <a:bodyPr wrap="none" rtlCol="0">
            <a:spAutoFit/>
          </a:bodyPr>
          <a:lstStyle/>
          <a:p>
            <a:pPr algn="ctr"/>
            <a:r>
              <a:rPr lang="en-US" sz="800" b="1" dirty="0"/>
              <a:t>freq_count</a:t>
            </a:r>
          </a:p>
        </p:txBody>
      </p:sp>
      <p:sp>
        <p:nvSpPr>
          <p:cNvPr id="14" name="TextBox 13">
            <a:extLst>
              <a:ext uri="{FF2B5EF4-FFF2-40B4-BE49-F238E27FC236}">
                <a16:creationId xmlns:a16="http://schemas.microsoft.com/office/drawing/2014/main" id="{DA466BDB-FFBE-82AE-EA67-B41425838472}"/>
              </a:ext>
            </a:extLst>
          </p:cNvPr>
          <p:cNvSpPr txBox="1"/>
          <p:nvPr/>
        </p:nvSpPr>
        <p:spPr>
          <a:xfrm>
            <a:off x="5719334" y="4919181"/>
            <a:ext cx="748923" cy="215444"/>
          </a:xfrm>
          <a:prstGeom prst="rect">
            <a:avLst/>
          </a:prstGeom>
          <a:solidFill>
            <a:srgbClr val="FFFF00"/>
          </a:solidFill>
          <a:ln>
            <a:solidFill>
              <a:schemeClr val="tx1"/>
            </a:solidFill>
          </a:ln>
        </p:spPr>
        <p:txBody>
          <a:bodyPr wrap="none" rtlCol="0">
            <a:spAutoFit/>
          </a:bodyPr>
          <a:lstStyle/>
          <a:p>
            <a:pPr algn="ctr"/>
            <a:r>
              <a:rPr lang="en-US" sz="800" b="1" dirty="0"/>
              <a:t>airline_count</a:t>
            </a:r>
          </a:p>
        </p:txBody>
      </p:sp>
      <p:sp>
        <p:nvSpPr>
          <p:cNvPr id="15" name="TextBox 14">
            <a:extLst>
              <a:ext uri="{FF2B5EF4-FFF2-40B4-BE49-F238E27FC236}">
                <a16:creationId xmlns:a16="http://schemas.microsoft.com/office/drawing/2014/main" id="{97F85B67-7335-4298-1B1B-1FE7BE06D2BF}"/>
              </a:ext>
            </a:extLst>
          </p:cNvPr>
          <p:cNvSpPr txBox="1"/>
          <p:nvPr/>
        </p:nvSpPr>
        <p:spPr>
          <a:xfrm>
            <a:off x="888119" y="3874708"/>
            <a:ext cx="1443870" cy="553998"/>
          </a:xfrm>
          <a:prstGeom prst="rect">
            <a:avLst/>
          </a:prstGeom>
          <a:solidFill>
            <a:srgbClr val="00B050"/>
          </a:solidFill>
          <a:ln w="28575">
            <a:solidFill>
              <a:schemeClr val="tx1"/>
            </a:solidFill>
          </a:ln>
        </p:spPr>
        <p:txBody>
          <a:bodyPr wrap="square" rtlCol="0">
            <a:spAutoFit/>
          </a:bodyPr>
          <a:lstStyle/>
          <a:p>
            <a:pPr algn="ctr"/>
            <a:r>
              <a:rPr lang="en-US" b="1" dirty="0"/>
              <a:t>Airfield table</a:t>
            </a:r>
          </a:p>
          <a:p>
            <a:pPr algn="ctr"/>
            <a:r>
              <a:rPr lang="en-US" sz="1200" b="1" dirty="0"/>
              <a:t>444 rows</a:t>
            </a:r>
          </a:p>
        </p:txBody>
      </p:sp>
      <p:sp>
        <p:nvSpPr>
          <p:cNvPr id="16" name="TextBox 15">
            <a:extLst>
              <a:ext uri="{FF2B5EF4-FFF2-40B4-BE49-F238E27FC236}">
                <a16:creationId xmlns:a16="http://schemas.microsoft.com/office/drawing/2014/main" id="{46B52C3A-6E8C-CA2F-FFA7-A8A5E32E64AE}"/>
              </a:ext>
            </a:extLst>
          </p:cNvPr>
          <p:cNvSpPr txBox="1"/>
          <p:nvPr/>
        </p:nvSpPr>
        <p:spPr>
          <a:xfrm>
            <a:off x="2731056" y="3874708"/>
            <a:ext cx="1596270" cy="553998"/>
          </a:xfrm>
          <a:prstGeom prst="rect">
            <a:avLst/>
          </a:prstGeom>
          <a:solidFill>
            <a:srgbClr val="00B050"/>
          </a:solidFill>
          <a:ln w="28575">
            <a:solidFill>
              <a:schemeClr val="tx1"/>
            </a:solidFill>
          </a:ln>
        </p:spPr>
        <p:txBody>
          <a:bodyPr wrap="square" rtlCol="0">
            <a:spAutoFit/>
          </a:bodyPr>
          <a:lstStyle/>
          <a:p>
            <a:pPr algn="ctr"/>
            <a:r>
              <a:rPr lang="en-US" b="1" dirty="0"/>
              <a:t>Runways table</a:t>
            </a:r>
          </a:p>
          <a:p>
            <a:pPr algn="ctr"/>
            <a:r>
              <a:rPr lang="en-US" sz="1200" b="1" dirty="0"/>
              <a:t>~450 rows</a:t>
            </a:r>
          </a:p>
        </p:txBody>
      </p:sp>
      <p:sp>
        <p:nvSpPr>
          <p:cNvPr id="17" name="TextBox 16">
            <a:extLst>
              <a:ext uri="{FF2B5EF4-FFF2-40B4-BE49-F238E27FC236}">
                <a16:creationId xmlns:a16="http://schemas.microsoft.com/office/drawing/2014/main" id="{4683BC1A-EA60-D8C5-16A4-92C0AB8754B0}"/>
              </a:ext>
            </a:extLst>
          </p:cNvPr>
          <p:cNvSpPr txBox="1"/>
          <p:nvPr/>
        </p:nvSpPr>
        <p:spPr>
          <a:xfrm>
            <a:off x="4766009" y="3896526"/>
            <a:ext cx="1596270" cy="553998"/>
          </a:xfrm>
          <a:prstGeom prst="rect">
            <a:avLst/>
          </a:prstGeom>
          <a:solidFill>
            <a:srgbClr val="00B050"/>
          </a:solidFill>
          <a:ln w="28575">
            <a:solidFill>
              <a:schemeClr val="tx1"/>
            </a:solidFill>
          </a:ln>
        </p:spPr>
        <p:txBody>
          <a:bodyPr wrap="square" rtlCol="0">
            <a:spAutoFit/>
          </a:bodyPr>
          <a:lstStyle/>
          <a:p>
            <a:pPr algn="ctr"/>
            <a:r>
              <a:rPr lang="en-US" b="1" dirty="0"/>
              <a:t>Signals table</a:t>
            </a:r>
          </a:p>
          <a:p>
            <a:pPr algn="ctr"/>
            <a:r>
              <a:rPr lang="en-US" sz="1200" b="1" dirty="0"/>
              <a:t>~600 rows</a:t>
            </a:r>
          </a:p>
        </p:txBody>
      </p:sp>
      <p:sp>
        <p:nvSpPr>
          <p:cNvPr id="18" name="TextBox 17">
            <a:extLst>
              <a:ext uri="{FF2B5EF4-FFF2-40B4-BE49-F238E27FC236}">
                <a16:creationId xmlns:a16="http://schemas.microsoft.com/office/drawing/2014/main" id="{951E1E1C-95B1-A02F-37D0-A7DBE0168AC3}"/>
              </a:ext>
            </a:extLst>
          </p:cNvPr>
          <p:cNvSpPr txBox="1"/>
          <p:nvPr/>
        </p:nvSpPr>
        <p:spPr>
          <a:xfrm>
            <a:off x="6758438" y="3896526"/>
            <a:ext cx="1596270" cy="553998"/>
          </a:xfrm>
          <a:prstGeom prst="rect">
            <a:avLst/>
          </a:prstGeom>
          <a:solidFill>
            <a:srgbClr val="00B050"/>
          </a:solidFill>
          <a:ln w="28575">
            <a:solidFill>
              <a:schemeClr val="tx1"/>
            </a:solidFill>
          </a:ln>
        </p:spPr>
        <p:txBody>
          <a:bodyPr wrap="square" rtlCol="0">
            <a:spAutoFit/>
          </a:bodyPr>
          <a:lstStyle/>
          <a:p>
            <a:pPr algn="ctr"/>
            <a:r>
              <a:rPr lang="en-US" b="1" dirty="0"/>
              <a:t>Airlines table</a:t>
            </a:r>
          </a:p>
          <a:p>
            <a:pPr algn="ctr"/>
            <a:r>
              <a:rPr lang="en-US" sz="1200" b="1" dirty="0"/>
              <a:t>~600 rows</a:t>
            </a:r>
          </a:p>
        </p:txBody>
      </p:sp>
      <p:cxnSp>
        <p:nvCxnSpPr>
          <p:cNvPr id="19" name="Straight Arrow Connector 18">
            <a:extLst>
              <a:ext uri="{FF2B5EF4-FFF2-40B4-BE49-F238E27FC236}">
                <a16:creationId xmlns:a16="http://schemas.microsoft.com/office/drawing/2014/main" id="{771870D1-63A4-F9BE-6660-D0D1BA597BCA}"/>
              </a:ext>
            </a:extLst>
          </p:cNvPr>
          <p:cNvCxnSpPr>
            <a:cxnSpLocks/>
            <a:stCxn id="3" idx="2"/>
            <a:endCxn id="16" idx="0"/>
          </p:cNvCxnSpPr>
          <p:nvPr/>
        </p:nvCxnSpPr>
        <p:spPr>
          <a:xfrm flipH="1">
            <a:off x="3529191" y="2492280"/>
            <a:ext cx="987528" cy="13824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F60FBC-D702-30A4-1B4A-035D744FA1B4}"/>
              </a:ext>
            </a:extLst>
          </p:cNvPr>
          <p:cNvCxnSpPr>
            <a:cxnSpLocks/>
            <a:stCxn id="3" idx="2"/>
            <a:endCxn id="17" idx="0"/>
          </p:cNvCxnSpPr>
          <p:nvPr/>
        </p:nvCxnSpPr>
        <p:spPr>
          <a:xfrm>
            <a:off x="4516719" y="2492280"/>
            <a:ext cx="1047425" cy="1404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42464A9-32F1-C038-3B30-1B3031CDDEFD}"/>
              </a:ext>
            </a:extLst>
          </p:cNvPr>
          <p:cNvCxnSpPr>
            <a:cxnSpLocks/>
            <a:stCxn id="3" idx="2"/>
            <a:endCxn id="18" idx="0"/>
          </p:cNvCxnSpPr>
          <p:nvPr/>
        </p:nvCxnSpPr>
        <p:spPr>
          <a:xfrm>
            <a:off x="4516719" y="2492280"/>
            <a:ext cx="3039854" cy="14042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8500A1-F54D-38F1-9AA5-B7CC120F71D9}"/>
              </a:ext>
            </a:extLst>
          </p:cNvPr>
          <p:cNvSpPr txBox="1"/>
          <p:nvPr/>
        </p:nvSpPr>
        <p:spPr>
          <a:xfrm>
            <a:off x="2641742" y="3081453"/>
            <a:ext cx="611065" cy="215444"/>
          </a:xfrm>
          <a:prstGeom prst="rect">
            <a:avLst/>
          </a:prstGeom>
          <a:solidFill>
            <a:srgbClr val="FFFF00"/>
          </a:solidFill>
          <a:ln>
            <a:solidFill>
              <a:schemeClr val="tx1"/>
            </a:solidFill>
          </a:ln>
        </p:spPr>
        <p:txBody>
          <a:bodyPr wrap="none" rtlCol="0">
            <a:spAutoFit/>
          </a:bodyPr>
          <a:lstStyle/>
          <a:p>
            <a:pPr algn="ctr"/>
            <a:r>
              <a:rPr lang="en-US" sz="800" b="1" dirty="0"/>
              <a:t>transform</a:t>
            </a:r>
          </a:p>
        </p:txBody>
      </p:sp>
      <p:sp>
        <p:nvSpPr>
          <p:cNvPr id="23" name="TextBox 22">
            <a:extLst>
              <a:ext uri="{FF2B5EF4-FFF2-40B4-BE49-F238E27FC236}">
                <a16:creationId xmlns:a16="http://schemas.microsoft.com/office/drawing/2014/main" id="{F86269E2-7155-555F-4895-2F5C409C153C}"/>
              </a:ext>
            </a:extLst>
          </p:cNvPr>
          <p:cNvSpPr txBox="1"/>
          <p:nvPr/>
        </p:nvSpPr>
        <p:spPr>
          <a:xfrm>
            <a:off x="3696684" y="3081453"/>
            <a:ext cx="611065" cy="215444"/>
          </a:xfrm>
          <a:prstGeom prst="rect">
            <a:avLst/>
          </a:prstGeom>
          <a:solidFill>
            <a:srgbClr val="FFFF00"/>
          </a:solidFill>
          <a:ln>
            <a:solidFill>
              <a:schemeClr val="tx1"/>
            </a:solidFill>
          </a:ln>
        </p:spPr>
        <p:txBody>
          <a:bodyPr wrap="none" rtlCol="0">
            <a:spAutoFit/>
          </a:bodyPr>
          <a:lstStyle/>
          <a:p>
            <a:pPr algn="ctr"/>
            <a:r>
              <a:rPr lang="en-US" sz="800" b="1" dirty="0"/>
              <a:t>transform</a:t>
            </a:r>
          </a:p>
        </p:txBody>
      </p:sp>
      <p:sp>
        <p:nvSpPr>
          <p:cNvPr id="24" name="TextBox 23">
            <a:extLst>
              <a:ext uri="{FF2B5EF4-FFF2-40B4-BE49-F238E27FC236}">
                <a16:creationId xmlns:a16="http://schemas.microsoft.com/office/drawing/2014/main" id="{168BFBB3-7E17-7E55-E855-916C07466300}"/>
              </a:ext>
            </a:extLst>
          </p:cNvPr>
          <p:cNvSpPr txBox="1"/>
          <p:nvPr/>
        </p:nvSpPr>
        <p:spPr>
          <a:xfrm>
            <a:off x="4781455" y="3091780"/>
            <a:ext cx="611065" cy="215444"/>
          </a:xfrm>
          <a:prstGeom prst="rect">
            <a:avLst/>
          </a:prstGeom>
          <a:solidFill>
            <a:srgbClr val="FFFF00"/>
          </a:solidFill>
          <a:ln>
            <a:solidFill>
              <a:schemeClr val="tx1"/>
            </a:solidFill>
          </a:ln>
        </p:spPr>
        <p:txBody>
          <a:bodyPr wrap="none" rtlCol="0">
            <a:spAutoFit/>
          </a:bodyPr>
          <a:lstStyle/>
          <a:p>
            <a:pPr algn="ctr"/>
            <a:r>
              <a:rPr lang="en-US" sz="800" b="1" dirty="0"/>
              <a:t>transform</a:t>
            </a:r>
          </a:p>
        </p:txBody>
      </p:sp>
      <p:sp>
        <p:nvSpPr>
          <p:cNvPr id="25" name="TextBox 24">
            <a:extLst>
              <a:ext uri="{FF2B5EF4-FFF2-40B4-BE49-F238E27FC236}">
                <a16:creationId xmlns:a16="http://schemas.microsoft.com/office/drawing/2014/main" id="{2B9F41E6-B539-56E2-9A09-595391D22D96}"/>
              </a:ext>
            </a:extLst>
          </p:cNvPr>
          <p:cNvSpPr txBox="1"/>
          <p:nvPr/>
        </p:nvSpPr>
        <p:spPr>
          <a:xfrm>
            <a:off x="5812916" y="3081453"/>
            <a:ext cx="611065" cy="215444"/>
          </a:xfrm>
          <a:prstGeom prst="rect">
            <a:avLst/>
          </a:prstGeom>
          <a:solidFill>
            <a:srgbClr val="FFFF00"/>
          </a:solidFill>
          <a:ln>
            <a:solidFill>
              <a:schemeClr val="tx1"/>
            </a:solidFill>
          </a:ln>
        </p:spPr>
        <p:txBody>
          <a:bodyPr wrap="none" rtlCol="0">
            <a:spAutoFit/>
          </a:bodyPr>
          <a:lstStyle/>
          <a:p>
            <a:pPr algn="ctr"/>
            <a:r>
              <a:rPr lang="en-US" sz="800" b="1" dirty="0"/>
              <a:t>transform</a:t>
            </a:r>
          </a:p>
        </p:txBody>
      </p:sp>
      <p:sp>
        <p:nvSpPr>
          <p:cNvPr id="26" name="TextBox 25">
            <a:extLst>
              <a:ext uri="{FF2B5EF4-FFF2-40B4-BE49-F238E27FC236}">
                <a16:creationId xmlns:a16="http://schemas.microsoft.com/office/drawing/2014/main" id="{5CEAF727-D4D8-60C0-4850-29A2BD34E26C}"/>
              </a:ext>
            </a:extLst>
          </p:cNvPr>
          <p:cNvSpPr txBox="1"/>
          <p:nvPr/>
        </p:nvSpPr>
        <p:spPr>
          <a:xfrm>
            <a:off x="4793764" y="8737"/>
            <a:ext cx="2607829" cy="707886"/>
          </a:xfrm>
          <a:prstGeom prst="rect">
            <a:avLst/>
          </a:prstGeom>
          <a:noFill/>
        </p:spPr>
        <p:txBody>
          <a:bodyPr wrap="none" rtlCol="0">
            <a:spAutoFit/>
          </a:bodyPr>
          <a:lstStyle/>
          <a:p>
            <a:pPr algn="ctr"/>
            <a:r>
              <a:rPr lang="en-US" sz="4000" b="1" i="1" dirty="0"/>
              <a:t>ETL Process</a:t>
            </a:r>
          </a:p>
        </p:txBody>
      </p:sp>
      <p:cxnSp>
        <p:nvCxnSpPr>
          <p:cNvPr id="27" name="Straight Arrow Connector 26">
            <a:extLst>
              <a:ext uri="{FF2B5EF4-FFF2-40B4-BE49-F238E27FC236}">
                <a16:creationId xmlns:a16="http://schemas.microsoft.com/office/drawing/2014/main" id="{610B6A5B-D6B9-51FF-BA22-AE2054C54E07}"/>
              </a:ext>
            </a:extLst>
          </p:cNvPr>
          <p:cNvCxnSpPr>
            <a:cxnSpLocks/>
            <a:stCxn id="2" idx="3"/>
            <a:endCxn id="3" idx="1"/>
          </p:cNvCxnSpPr>
          <p:nvPr/>
        </p:nvCxnSpPr>
        <p:spPr>
          <a:xfrm>
            <a:off x="1923640" y="2165499"/>
            <a:ext cx="2006539" cy="3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82685A8-9B86-DF0E-855D-CD7921CF43B6}"/>
              </a:ext>
            </a:extLst>
          </p:cNvPr>
          <p:cNvSpPr txBox="1"/>
          <p:nvPr/>
        </p:nvSpPr>
        <p:spPr>
          <a:xfrm>
            <a:off x="7556573" y="1530113"/>
            <a:ext cx="3938243" cy="1077218"/>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solidFill>
                  <a:srgbClr val="24292F"/>
                </a:solidFill>
                <a:effectLst/>
              </a:rPr>
              <a:t>Time limits prevented me from implementing the preceding table structure; I had to go with a streamlined ETL process that ignored the runways, signals, and airlines tables. </a:t>
            </a:r>
          </a:p>
        </p:txBody>
      </p:sp>
    </p:spTree>
    <p:extLst>
      <p:ext uri="{BB962C8B-B14F-4D97-AF65-F5344CB8AC3E}">
        <p14:creationId xmlns:p14="http://schemas.microsoft.com/office/powerpoint/2010/main" val="161963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0CB3D-0BCA-5CE9-3F36-C8C8F65892F1}"/>
              </a:ext>
            </a:extLst>
          </p:cNvPr>
          <p:cNvSpPr txBox="1"/>
          <p:nvPr/>
        </p:nvSpPr>
        <p:spPr>
          <a:xfrm>
            <a:off x="711712" y="1492006"/>
            <a:ext cx="917302" cy="553998"/>
          </a:xfrm>
          <a:prstGeom prst="rect">
            <a:avLst/>
          </a:prstGeom>
          <a:solidFill>
            <a:srgbClr val="00B050"/>
          </a:solidFill>
          <a:ln w="28575">
            <a:solidFill>
              <a:schemeClr val="tx1"/>
            </a:solidFill>
          </a:ln>
        </p:spPr>
        <p:txBody>
          <a:bodyPr wrap="none" rtlCol="0">
            <a:spAutoFit/>
          </a:bodyPr>
          <a:lstStyle/>
          <a:p>
            <a:pPr algn="ctr"/>
            <a:r>
              <a:rPr lang="en-US" b="1" dirty="0"/>
              <a:t>URL.csv</a:t>
            </a:r>
          </a:p>
          <a:p>
            <a:pPr algn="ctr"/>
            <a:r>
              <a:rPr lang="en-US" sz="1200" b="1" dirty="0"/>
              <a:t>444 rows</a:t>
            </a:r>
          </a:p>
        </p:txBody>
      </p:sp>
      <p:sp>
        <p:nvSpPr>
          <p:cNvPr id="3" name="TextBox 2">
            <a:extLst>
              <a:ext uri="{FF2B5EF4-FFF2-40B4-BE49-F238E27FC236}">
                <a16:creationId xmlns:a16="http://schemas.microsoft.com/office/drawing/2014/main" id="{68FC6038-54F8-A2F4-1E05-FBA70783A746}"/>
              </a:ext>
            </a:extLst>
          </p:cNvPr>
          <p:cNvSpPr txBox="1"/>
          <p:nvPr/>
        </p:nvSpPr>
        <p:spPr>
          <a:xfrm>
            <a:off x="2406130" y="1445839"/>
            <a:ext cx="1173079" cy="646331"/>
          </a:xfrm>
          <a:prstGeom prst="rect">
            <a:avLst/>
          </a:prstGeom>
          <a:solidFill>
            <a:srgbClr val="00B050"/>
          </a:solidFill>
          <a:ln w="28575">
            <a:solidFill>
              <a:schemeClr val="tx1"/>
            </a:solidFill>
          </a:ln>
        </p:spPr>
        <p:txBody>
          <a:bodyPr wrap="square" rtlCol="0">
            <a:spAutoFit/>
          </a:bodyPr>
          <a:lstStyle/>
          <a:p>
            <a:pPr algn="ctr"/>
            <a:r>
              <a:rPr lang="en-US" b="1" dirty="0"/>
              <a:t>Raw data tables</a:t>
            </a:r>
          </a:p>
        </p:txBody>
      </p:sp>
      <p:sp>
        <p:nvSpPr>
          <p:cNvPr id="4" name="TextBox 3">
            <a:extLst>
              <a:ext uri="{FF2B5EF4-FFF2-40B4-BE49-F238E27FC236}">
                <a16:creationId xmlns:a16="http://schemas.microsoft.com/office/drawing/2014/main" id="{516ED961-132E-5D72-DBAF-A30BEF38F155}"/>
              </a:ext>
            </a:extLst>
          </p:cNvPr>
          <p:cNvSpPr txBox="1"/>
          <p:nvPr/>
        </p:nvSpPr>
        <p:spPr>
          <a:xfrm>
            <a:off x="2607928" y="1120216"/>
            <a:ext cx="842025" cy="276999"/>
          </a:xfrm>
          <a:prstGeom prst="rect">
            <a:avLst/>
          </a:prstGeom>
          <a:solidFill>
            <a:srgbClr val="FFC000"/>
          </a:solidFill>
          <a:ln>
            <a:solidFill>
              <a:schemeClr val="tx1"/>
            </a:solidFill>
          </a:ln>
        </p:spPr>
        <p:txBody>
          <a:bodyPr wrap="none" rtlCol="0">
            <a:spAutoFit/>
          </a:bodyPr>
          <a:lstStyle/>
          <a:p>
            <a:pPr algn="ctr"/>
            <a:r>
              <a:rPr lang="en-US" sz="1200" b="1" dirty="0"/>
              <a:t>444 tables</a:t>
            </a:r>
          </a:p>
        </p:txBody>
      </p:sp>
      <p:cxnSp>
        <p:nvCxnSpPr>
          <p:cNvPr id="5" name="Straight Arrow Connector 4">
            <a:extLst>
              <a:ext uri="{FF2B5EF4-FFF2-40B4-BE49-F238E27FC236}">
                <a16:creationId xmlns:a16="http://schemas.microsoft.com/office/drawing/2014/main" id="{2BBA1353-C2A0-9DD4-09BA-84EF7185C379}"/>
              </a:ext>
            </a:extLst>
          </p:cNvPr>
          <p:cNvCxnSpPr>
            <a:cxnSpLocks/>
            <a:stCxn id="3" idx="2"/>
            <a:endCxn id="15" idx="0"/>
          </p:cNvCxnSpPr>
          <p:nvPr/>
        </p:nvCxnSpPr>
        <p:spPr>
          <a:xfrm flipH="1">
            <a:off x="1318801" y="2092170"/>
            <a:ext cx="1673869" cy="17825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8AF05E-F538-67EC-D4B3-4CDD198AC0C2}"/>
              </a:ext>
            </a:extLst>
          </p:cNvPr>
          <p:cNvSpPr txBox="1"/>
          <p:nvPr/>
        </p:nvSpPr>
        <p:spPr>
          <a:xfrm>
            <a:off x="2197350" y="5890838"/>
            <a:ext cx="1570110" cy="553998"/>
          </a:xfrm>
          <a:prstGeom prst="rect">
            <a:avLst/>
          </a:prstGeom>
          <a:solidFill>
            <a:srgbClr val="00B050"/>
          </a:solidFill>
          <a:ln w="28575">
            <a:solidFill>
              <a:schemeClr val="tx1"/>
            </a:solidFill>
          </a:ln>
        </p:spPr>
        <p:txBody>
          <a:bodyPr wrap="none" rtlCol="0">
            <a:spAutoFit/>
          </a:bodyPr>
          <a:lstStyle/>
          <a:p>
            <a:pPr algn="ctr"/>
            <a:r>
              <a:rPr lang="en-US" b="1" dirty="0"/>
              <a:t>Model dataset</a:t>
            </a:r>
          </a:p>
          <a:p>
            <a:pPr algn="ctr"/>
            <a:r>
              <a:rPr lang="en-US" sz="1200" b="1" dirty="0"/>
              <a:t>444 rows</a:t>
            </a:r>
          </a:p>
        </p:txBody>
      </p:sp>
      <p:cxnSp>
        <p:nvCxnSpPr>
          <p:cNvPr id="7" name="Straight Arrow Connector 6">
            <a:extLst>
              <a:ext uri="{FF2B5EF4-FFF2-40B4-BE49-F238E27FC236}">
                <a16:creationId xmlns:a16="http://schemas.microsoft.com/office/drawing/2014/main" id="{ADC0B7E2-09ED-7FA5-9E64-B5EA01B440A4}"/>
              </a:ext>
            </a:extLst>
          </p:cNvPr>
          <p:cNvCxnSpPr>
            <a:cxnSpLocks/>
            <a:stCxn id="16" idx="2"/>
            <a:endCxn id="6" idx="0"/>
          </p:cNvCxnSpPr>
          <p:nvPr/>
        </p:nvCxnSpPr>
        <p:spPr>
          <a:xfrm flipH="1">
            <a:off x="2982405" y="4428706"/>
            <a:ext cx="1747523" cy="14621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71D0A0A-23B7-4C6A-6BF3-12CB1178654A}"/>
              </a:ext>
            </a:extLst>
          </p:cNvPr>
          <p:cNvCxnSpPr>
            <a:cxnSpLocks/>
            <a:stCxn id="15" idx="2"/>
            <a:endCxn id="6" idx="0"/>
          </p:cNvCxnSpPr>
          <p:nvPr/>
        </p:nvCxnSpPr>
        <p:spPr>
          <a:xfrm>
            <a:off x="1318801" y="4428706"/>
            <a:ext cx="1663604" cy="14621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F8DECF-7D0D-46D7-B6A6-3ED1BF668370}"/>
              </a:ext>
            </a:extLst>
          </p:cNvPr>
          <p:cNvSpPr txBox="1"/>
          <p:nvPr/>
        </p:nvSpPr>
        <p:spPr>
          <a:xfrm>
            <a:off x="2150603" y="2616119"/>
            <a:ext cx="453970" cy="215444"/>
          </a:xfrm>
          <a:prstGeom prst="rect">
            <a:avLst/>
          </a:prstGeom>
          <a:solidFill>
            <a:srgbClr val="FFFF00"/>
          </a:solidFill>
          <a:ln>
            <a:solidFill>
              <a:schemeClr val="tx1"/>
            </a:solidFill>
          </a:ln>
        </p:spPr>
        <p:txBody>
          <a:bodyPr wrap="none" rtlCol="0">
            <a:spAutoFit/>
          </a:bodyPr>
          <a:lstStyle/>
          <a:p>
            <a:pPr algn="ctr"/>
            <a:r>
              <a:rPr lang="en-US" sz="800" b="1" dirty="0"/>
              <a:t>length</a:t>
            </a:r>
          </a:p>
        </p:txBody>
      </p:sp>
      <p:sp>
        <p:nvSpPr>
          <p:cNvPr id="11" name="TextBox 10">
            <a:extLst>
              <a:ext uri="{FF2B5EF4-FFF2-40B4-BE49-F238E27FC236}">
                <a16:creationId xmlns:a16="http://schemas.microsoft.com/office/drawing/2014/main" id="{D4750670-64EF-0770-5792-603466AAD3FB}"/>
              </a:ext>
            </a:extLst>
          </p:cNvPr>
          <p:cNvSpPr txBox="1"/>
          <p:nvPr/>
        </p:nvSpPr>
        <p:spPr>
          <a:xfrm>
            <a:off x="1869411" y="2933573"/>
            <a:ext cx="431528" cy="215444"/>
          </a:xfrm>
          <a:prstGeom prst="rect">
            <a:avLst/>
          </a:prstGeom>
          <a:solidFill>
            <a:srgbClr val="FFFF00"/>
          </a:solidFill>
          <a:ln>
            <a:solidFill>
              <a:schemeClr val="tx1"/>
            </a:solidFill>
          </a:ln>
        </p:spPr>
        <p:txBody>
          <a:bodyPr wrap="none" rtlCol="0">
            <a:spAutoFit/>
          </a:bodyPr>
          <a:lstStyle/>
          <a:p>
            <a:pPr algn="ctr"/>
            <a:r>
              <a:rPr lang="en-US" sz="800" b="1" dirty="0"/>
              <a:t>width</a:t>
            </a:r>
          </a:p>
        </p:txBody>
      </p:sp>
      <p:sp>
        <p:nvSpPr>
          <p:cNvPr id="12" name="TextBox 11">
            <a:extLst>
              <a:ext uri="{FF2B5EF4-FFF2-40B4-BE49-F238E27FC236}">
                <a16:creationId xmlns:a16="http://schemas.microsoft.com/office/drawing/2014/main" id="{B61C81BD-7A0E-2455-7D6E-EF306F1501D1}"/>
              </a:ext>
            </a:extLst>
          </p:cNvPr>
          <p:cNvSpPr txBox="1"/>
          <p:nvPr/>
        </p:nvSpPr>
        <p:spPr>
          <a:xfrm>
            <a:off x="3676249" y="4944596"/>
            <a:ext cx="495650" cy="215444"/>
          </a:xfrm>
          <a:prstGeom prst="rect">
            <a:avLst/>
          </a:prstGeom>
          <a:solidFill>
            <a:srgbClr val="FFFF00"/>
          </a:solidFill>
          <a:ln>
            <a:solidFill>
              <a:schemeClr val="tx1"/>
            </a:solidFill>
          </a:ln>
        </p:spPr>
        <p:txBody>
          <a:bodyPr wrap="none" rtlCol="0">
            <a:spAutoFit/>
          </a:bodyPr>
          <a:lstStyle/>
          <a:p>
            <a:pPr algn="ctr"/>
            <a:r>
              <a:rPr lang="en-US" sz="800" b="1" dirty="0"/>
              <a:t>surface</a:t>
            </a:r>
          </a:p>
        </p:txBody>
      </p:sp>
      <p:sp>
        <p:nvSpPr>
          <p:cNvPr id="13" name="TextBox 12">
            <a:extLst>
              <a:ext uri="{FF2B5EF4-FFF2-40B4-BE49-F238E27FC236}">
                <a16:creationId xmlns:a16="http://schemas.microsoft.com/office/drawing/2014/main" id="{DA50DC5E-7A37-D445-E112-D4139976CA50}"/>
              </a:ext>
            </a:extLst>
          </p:cNvPr>
          <p:cNvSpPr txBox="1"/>
          <p:nvPr/>
        </p:nvSpPr>
        <p:spPr>
          <a:xfrm>
            <a:off x="1455377" y="3228738"/>
            <a:ext cx="667170" cy="215444"/>
          </a:xfrm>
          <a:prstGeom prst="rect">
            <a:avLst/>
          </a:prstGeom>
          <a:solidFill>
            <a:srgbClr val="FFFF00"/>
          </a:solidFill>
          <a:ln>
            <a:solidFill>
              <a:schemeClr val="tx1"/>
            </a:solidFill>
          </a:ln>
        </p:spPr>
        <p:txBody>
          <a:bodyPr wrap="none" rtlCol="0">
            <a:spAutoFit/>
          </a:bodyPr>
          <a:lstStyle/>
          <a:p>
            <a:pPr algn="ctr"/>
            <a:r>
              <a:rPr lang="en-US" sz="800" b="1" dirty="0"/>
              <a:t>freq_count</a:t>
            </a:r>
          </a:p>
        </p:txBody>
      </p:sp>
      <p:sp>
        <p:nvSpPr>
          <p:cNvPr id="14" name="TextBox 13">
            <a:extLst>
              <a:ext uri="{FF2B5EF4-FFF2-40B4-BE49-F238E27FC236}">
                <a16:creationId xmlns:a16="http://schemas.microsoft.com/office/drawing/2014/main" id="{DA466BDB-FFBE-82AE-EA67-B41425838472}"/>
              </a:ext>
            </a:extLst>
          </p:cNvPr>
          <p:cNvSpPr txBox="1"/>
          <p:nvPr/>
        </p:nvSpPr>
        <p:spPr>
          <a:xfrm>
            <a:off x="1152091" y="3521540"/>
            <a:ext cx="760144" cy="215444"/>
          </a:xfrm>
          <a:prstGeom prst="rect">
            <a:avLst/>
          </a:prstGeom>
          <a:solidFill>
            <a:srgbClr val="FFFF00"/>
          </a:solidFill>
          <a:ln>
            <a:solidFill>
              <a:schemeClr val="tx1"/>
            </a:solidFill>
          </a:ln>
        </p:spPr>
        <p:txBody>
          <a:bodyPr wrap="none" rtlCol="0">
            <a:spAutoFit/>
          </a:bodyPr>
          <a:lstStyle/>
          <a:p>
            <a:pPr algn="ctr"/>
            <a:r>
              <a:rPr lang="en-US" sz="800" b="1" dirty="0"/>
              <a:t>airline_count</a:t>
            </a:r>
          </a:p>
        </p:txBody>
      </p:sp>
      <p:sp>
        <p:nvSpPr>
          <p:cNvPr id="15" name="TextBox 14">
            <a:extLst>
              <a:ext uri="{FF2B5EF4-FFF2-40B4-BE49-F238E27FC236}">
                <a16:creationId xmlns:a16="http://schemas.microsoft.com/office/drawing/2014/main" id="{97F85B67-7335-4298-1B1B-1FE7BE06D2BF}"/>
              </a:ext>
            </a:extLst>
          </p:cNvPr>
          <p:cNvSpPr txBox="1"/>
          <p:nvPr/>
        </p:nvSpPr>
        <p:spPr>
          <a:xfrm>
            <a:off x="596866" y="3874708"/>
            <a:ext cx="1443870" cy="553998"/>
          </a:xfrm>
          <a:prstGeom prst="rect">
            <a:avLst/>
          </a:prstGeom>
          <a:solidFill>
            <a:srgbClr val="00B050"/>
          </a:solidFill>
          <a:ln w="28575">
            <a:solidFill>
              <a:schemeClr val="tx1"/>
            </a:solidFill>
          </a:ln>
        </p:spPr>
        <p:txBody>
          <a:bodyPr wrap="square" rtlCol="0">
            <a:spAutoFit/>
          </a:bodyPr>
          <a:lstStyle/>
          <a:p>
            <a:pPr algn="ctr"/>
            <a:r>
              <a:rPr lang="en-US" b="1" dirty="0"/>
              <a:t>Airfield table</a:t>
            </a:r>
          </a:p>
          <a:p>
            <a:pPr algn="ctr"/>
            <a:r>
              <a:rPr lang="en-US" sz="1200" b="1" dirty="0"/>
              <a:t>444 rows</a:t>
            </a:r>
          </a:p>
        </p:txBody>
      </p:sp>
      <p:sp>
        <p:nvSpPr>
          <p:cNvPr id="16" name="TextBox 15">
            <a:extLst>
              <a:ext uri="{FF2B5EF4-FFF2-40B4-BE49-F238E27FC236}">
                <a16:creationId xmlns:a16="http://schemas.microsoft.com/office/drawing/2014/main" id="{46B52C3A-6E8C-CA2F-FFA7-A8A5E32E64AE}"/>
              </a:ext>
            </a:extLst>
          </p:cNvPr>
          <p:cNvSpPr txBox="1"/>
          <p:nvPr/>
        </p:nvSpPr>
        <p:spPr>
          <a:xfrm>
            <a:off x="3569306" y="3874708"/>
            <a:ext cx="2321243" cy="553998"/>
          </a:xfrm>
          <a:prstGeom prst="rect">
            <a:avLst/>
          </a:prstGeom>
          <a:solidFill>
            <a:srgbClr val="00B050"/>
          </a:solidFill>
          <a:ln w="28575">
            <a:solidFill>
              <a:schemeClr val="tx1"/>
            </a:solidFill>
          </a:ln>
        </p:spPr>
        <p:txBody>
          <a:bodyPr wrap="square" rtlCol="0">
            <a:spAutoFit/>
          </a:bodyPr>
          <a:lstStyle/>
          <a:p>
            <a:pPr algn="ctr"/>
            <a:r>
              <a:rPr lang="en-US" b="1" dirty="0"/>
              <a:t>Runway surface table</a:t>
            </a:r>
          </a:p>
          <a:p>
            <a:pPr algn="ctr"/>
            <a:r>
              <a:rPr lang="en-US" sz="1200" b="1" dirty="0"/>
              <a:t>444 rows</a:t>
            </a:r>
          </a:p>
        </p:txBody>
      </p:sp>
      <p:cxnSp>
        <p:nvCxnSpPr>
          <p:cNvPr id="19" name="Straight Arrow Connector 18">
            <a:extLst>
              <a:ext uri="{FF2B5EF4-FFF2-40B4-BE49-F238E27FC236}">
                <a16:creationId xmlns:a16="http://schemas.microsoft.com/office/drawing/2014/main" id="{771870D1-63A4-F9BE-6660-D0D1BA597BCA}"/>
              </a:ext>
            </a:extLst>
          </p:cNvPr>
          <p:cNvCxnSpPr>
            <a:cxnSpLocks/>
            <a:stCxn id="3" idx="2"/>
            <a:endCxn id="16" idx="0"/>
          </p:cNvCxnSpPr>
          <p:nvPr/>
        </p:nvCxnSpPr>
        <p:spPr>
          <a:xfrm>
            <a:off x="2992670" y="2092170"/>
            <a:ext cx="1737258" cy="17825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8500A1-F54D-38F1-9AA5-B7CC120F71D9}"/>
              </a:ext>
            </a:extLst>
          </p:cNvPr>
          <p:cNvSpPr txBox="1"/>
          <p:nvPr/>
        </p:nvSpPr>
        <p:spPr>
          <a:xfrm>
            <a:off x="2366652" y="2298665"/>
            <a:ext cx="611065" cy="215444"/>
          </a:xfrm>
          <a:prstGeom prst="rect">
            <a:avLst/>
          </a:prstGeom>
          <a:solidFill>
            <a:srgbClr val="FFFF00"/>
          </a:solidFill>
          <a:ln>
            <a:solidFill>
              <a:schemeClr val="tx1"/>
            </a:solidFill>
          </a:ln>
        </p:spPr>
        <p:txBody>
          <a:bodyPr wrap="none" rtlCol="0">
            <a:spAutoFit/>
          </a:bodyPr>
          <a:lstStyle/>
          <a:p>
            <a:pPr algn="ctr"/>
            <a:r>
              <a:rPr lang="en-US" sz="800" b="1" dirty="0"/>
              <a:t>transform</a:t>
            </a:r>
          </a:p>
        </p:txBody>
      </p:sp>
      <p:sp>
        <p:nvSpPr>
          <p:cNvPr id="26" name="TextBox 25">
            <a:extLst>
              <a:ext uri="{FF2B5EF4-FFF2-40B4-BE49-F238E27FC236}">
                <a16:creationId xmlns:a16="http://schemas.microsoft.com/office/drawing/2014/main" id="{5CEAF727-D4D8-60C0-4850-29A2BD34E26C}"/>
              </a:ext>
            </a:extLst>
          </p:cNvPr>
          <p:cNvSpPr txBox="1"/>
          <p:nvPr/>
        </p:nvSpPr>
        <p:spPr>
          <a:xfrm>
            <a:off x="4300647" y="8737"/>
            <a:ext cx="3594062" cy="707886"/>
          </a:xfrm>
          <a:prstGeom prst="rect">
            <a:avLst/>
          </a:prstGeom>
          <a:noFill/>
        </p:spPr>
        <p:txBody>
          <a:bodyPr wrap="none" rtlCol="0">
            <a:spAutoFit/>
          </a:bodyPr>
          <a:lstStyle/>
          <a:p>
            <a:pPr algn="ctr"/>
            <a:r>
              <a:rPr lang="en-US" sz="4000" b="1" i="1" dirty="0"/>
              <a:t>Data Processing</a:t>
            </a:r>
          </a:p>
        </p:txBody>
      </p:sp>
      <p:cxnSp>
        <p:nvCxnSpPr>
          <p:cNvPr id="27" name="Straight Arrow Connector 26">
            <a:extLst>
              <a:ext uri="{FF2B5EF4-FFF2-40B4-BE49-F238E27FC236}">
                <a16:creationId xmlns:a16="http://schemas.microsoft.com/office/drawing/2014/main" id="{610B6A5B-D6B9-51FF-BA22-AE2054C54E07}"/>
              </a:ext>
            </a:extLst>
          </p:cNvPr>
          <p:cNvCxnSpPr>
            <a:cxnSpLocks/>
            <a:stCxn id="2" idx="3"/>
            <a:endCxn id="3" idx="1"/>
          </p:cNvCxnSpPr>
          <p:nvPr/>
        </p:nvCxnSpPr>
        <p:spPr>
          <a:xfrm>
            <a:off x="1629014" y="1769005"/>
            <a:ext cx="77711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7C1C888-D47B-41FD-9E53-61A4B6744535}"/>
              </a:ext>
            </a:extLst>
          </p:cNvPr>
          <p:cNvSpPr txBox="1"/>
          <p:nvPr/>
        </p:nvSpPr>
        <p:spPr>
          <a:xfrm>
            <a:off x="7064587" y="1184229"/>
            <a:ext cx="4554826" cy="2062103"/>
          </a:xfrm>
          <a:prstGeom prst="rect">
            <a:avLst/>
          </a:prstGeom>
          <a:solidFill>
            <a:schemeClr val="accent1">
              <a:lumMod val="60000"/>
              <a:lumOff val="40000"/>
            </a:schemeClr>
          </a:solidFill>
          <a:ln w="28575">
            <a:solidFill>
              <a:schemeClr val="tx1"/>
            </a:solidFill>
          </a:ln>
        </p:spPr>
        <p:txBody>
          <a:bodyPr wrap="square" rtlCol="0">
            <a:spAutoFit/>
          </a:bodyPr>
          <a:lstStyle/>
          <a:p>
            <a:r>
              <a:rPr lang="en-US" sz="1600" b="0" i="0" dirty="0">
                <a:solidFill>
                  <a:srgbClr val="24292F"/>
                </a:solidFill>
                <a:effectLst/>
              </a:rPr>
              <a:t>Instead, I created four of the model variables (runway width, runway length, signals count, and airline count) during the transform process and stored them in the airfield table.</a:t>
            </a:r>
          </a:p>
          <a:p>
            <a:endParaRPr lang="en-US" sz="1600" b="0" i="0" dirty="0">
              <a:solidFill>
                <a:srgbClr val="24292F"/>
              </a:solidFill>
              <a:effectLst/>
            </a:endParaRPr>
          </a:p>
          <a:p>
            <a:r>
              <a:rPr lang="en-US" sz="1600" dirty="0">
                <a:solidFill>
                  <a:srgbClr val="24292F"/>
                </a:solidFill>
              </a:rPr>
              <a:t>The runway surface variable was stored in a separate SQL table, then joined with the other model variables to create the input dataset for the model.</a:t>
            </a:r>
            <a:endParaRPr lang="en-US" sz="1600" b="0" i="0" dirty="0">
              <a:solidFill>
                <a:srgbClr val="24292F"/>
              </a:solidFill>
              <a:effectLst/>
            </a:endParaRPr>
          </a:p>
        </p:txBody>
      </p:sp>
      <p:sp>
        <p:nvSpPr>
          <p:cNvPr id="47" name="TextBox 46">
            <a:extLst>
              <a:ext uri="{FF2B5EF4-FFF2-40B4-BE49-F238E27FC236}">
                <a16:creationId xmlns:a16="http://schemas.microsoft.com/office/drawing/2014/main" id="{BC63A9EA-ACA3-64CC-8E64-B30F676C9DF6}"/>
              </a:ext>
            </a:extLst>
          </p:cNvPr>
          <p:cNvSpPr txBox="1"/>
          <p:nvPr/>
        </p:nvSpPr>
        <p:spPr>
          <a:xfrm>
            <a:off x="1415441" y="4559875"/>
            <a:ext cx="453970" cy="215444"/>
          </a:xfrm>
          <a:prstGeom prst="rect">
            <a:avLst/>
          </a:prstGeom>
          <a:solidFill>
            <a:srgbClr val="FFFF00"/>
          </a:solidFill>
          <a:ln>
            <a:solidFill>
              <a:schemeClr val="tx1"/>
            </a:solidFill>
          </a:ln>
        </p:spPr>
        <p:txBody>
          <a:bodyPr wrap="none" rtlCol="0">
            <a:spAutoFit/>
          </a:bodyPr>
          <a:lstStyle/>
          <a:p>
            <a:pPr algn="ctr"/>
            <a:r>
              <a:rPr lang="en-US" sz="800" b="1" dirty="0"/>
              <a:t>length</a:t>
            </a:r>
          </a:p>
        </p:txBody>
      </p:sp>
      <p:sp>
        <p:nvSpPr>
          <p:cNvPr id="48" name="TextBox 47">
            <a:extLst>
              <a:ext uri="{FF2B5EF4-FFF2-40B4-BE49-F238E27FC236}">
                <a16:creationId xmlns:a16="http://schemas.microsoft.com/office/drawing/2014/main" id="{323D3772-606A-6818-05F8-D9769BCE4A32}"/>
              </a:ext>
            </a:extLst>
          </p:cNvPr>
          <p:cNvSpPr txBox="1"/>
          <p:nvPr/>
        </p:nvSpPr>
        <p:spPr>
          <a:xfrm>
            <a:off x="1746325" y="4873552"/>
            <a:ext cx="431528" cy="215444"/>
          </a:xfrm>
          <a:prstGeom prst="rect">
            <a:avLst/>
          </a:prstGeom>
          <a:solidFill>
            <a:srgbClr val="FFFF00"/>
          </a:solidFill>
          <a:ln>
            <a:solidFill>
              <a:schemeClr val="tx1"/>
            </a:solidFill>
          </a:ln>
        </p:spPr>
        <p:txBody>
          <a:bodyPr wrap="none" rtlCol="0">
            <a:spAutoFit/>
          </a:bodyPr>
          <a:lstStyle/>
          <a:p>
            <a:pPr algn="ctr"/>
            <a:r>
              <a:rPr lang="en-US" sz="800" b="1" dirty="0"/>
              <a:t>width</a:t>
            </a:r>
          </a:p>
        </p:txBody>
      </p:sp>
      <p:sp>
        <p:nvSpPr>
          <p:cNvPr id="51" name="TextBox 50">
            <a:extLst>
              <a:ext uri="{FF2B5EF4-FFF2-40B4-BE49-F238E27FC236}">
                <a16:creationId xmlns:a16="http://schemas.microsoft.com/office/drawing/2014/main" id="{99D22D14-EBA6-CBE4-85F2-F5524F063200}"/>
              </a:ext>
            </a:extLst>
          </p:cNvPr>
          <p:cNvSpPr txBox="1"/>
          <p:nvPr/>
        </p:nvSpPr>
        <p:spPr>
          <a:xfrm>
            <a:off x="1967354" y="5172273"/>
            <a:ext cx="667170" cy="215444"/>
          </a:xfrm>
          <a:prstGeom prst="rect">
            <a:avLst/>
          </a:prstGeom>
          <a:solidFill>
            <a:srgbClr val="FFFF00"/>
          </a:solidFill>
          <a:ln>
            <a:solidFill>
              <a:schemeClr val="tx1"/>
            </a:solidFill>
          </a:ln>
        </p:spPr>
        <p:txBody>
          <a:bodyPr wrap="none" rtlCol="0">
            <a:spAutoFit/>
          </a:bodyPr>
          <a:lstStyle/>
          <a:p>
            <a:pPr algn="ctr"/>
            <a:r>
              <a:rPr lang="en-US" sz="800" b="1" dirty="0"/>
              <a:t>freq_count</a:t>
            </a:r>
          </a:p>
        </p:txBody>
      </p:sp>
      <p:sp>
        <p:nvSpPr>
          <p:cNvPr id="52" name="TextBox 51">
            <a:extLst>
              <a:ext uri="{FF2B5EF4-FFF2-40B4-BE49-F238E27FC236}">
                <a16:creationId xmlns:a16="http://schemas.microsoft.com/office/drawing/2014/main" id="{F01274E2-365E-1D1B-731C-47E1E1DB7620}"/>
              </a:ext>
            </a:extLst>
          </p:cNvPr>
          <p:cNvSpPr txBox="1"/>
          <p:nvPr/>
        </p:nvSpPr>
        <p:spPr>
          <a:xfrm>
            <a:off x="2292111" y="5485826"/>
            <a:ext cx="760144" cy="215444"/>
          </a:xfrm>
          <a:prstGeom prst="rect">
            <a:avLst/>
          </a:prstGeom>
          <a:solidFill>
            <a:srgbClr val="FFFF00"/>
          </a:solidFill>
          <a:ln>
            <a:solidFill>
              <a:schemeClr val="tx1"/>
            </a:solidFill>
          </a:ln>
        </p:spPr>
        <p:txBody>
          <a:bodyPr wrap="none" rtlCol="0">
            <a:spAutoFit/>
          </a:bodyPr>
          <a:lstStyle/>
          <a:p>
            <a:pPr algn="ctr"/>
            <a:r>
              <a:rPr lang="en-US" sz="800" b="1" dirty="0"/>
              <a:t>airline_count</a:t>
            </a:r>
          </a:p>
        </p:txBody>
      </p:sp>
    </p:spTree>
    <p:extLst>
      <p:ext uri="{BB962C8B-B14F-4D97-AF65-F5344CB8AC3E}">
        <p14:creationId xmlns:p14="http://schemas.microsoft.com/office/powerpoint/2010/main" val="90509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17D794-A4C2-E555-8645-476F9F05DAA2}"/>
              </a:ext>
            </a:extLst>
          </p:cNvPr>
          <p:cNvSpPr txBox="1"/>
          <p:nvPr/>
        </p:nvSpPr>
        <p:spPr>
          <a:xfrm>
            <a:off x="4529591" y="8737"/>
            <a:ext cx="3136180" cy="707886"/>
          </a:xfrm>
          <a:prstGeom prst="rect">
            <a:avLst/>
          </a:prstGeom>
          <a:noFill/>
        </p:spPr>
        <p:txBody>
          <a:bodyPr wrap="none" rtlCol="0">
            <a:spAutoFit/>
          </a:bodyPr>
          <a:lstStyle/>
          <a:p>
            <a:pPr algn="ctr"/>
            <a:r>
              <a:rPr lang="en-US" sz="4000" b="1" i="1" dirty="0"/>
              <a:t>SQL Database</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7C3E2336-60A6-C0E2-E1C4-57ED748D5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737" y="1158815"/>
            <a:ext cx="3523308" cy="3561193"/>
          </a:xfrm>
          <a:prstGeom prst="rect">
            <a:avLst/>
          </a:prstGeom>
          <a:ln>
            <a:solidFill>
              <a:schemeClr val="tx1"/>
            </a:solidFill>
          </a:ln>
        </p:spPr>
      </p:pic>
      <p:pic>
        <p:nvPicPr>
          <p:cNvPr id="7" name="Picture 6" descr="Graphical user interface, text, application&#10;&#10;Description automatically generated">
            <a:extLst>
              <a:ext uri="{FF2B5EF4-FFF2-40B4-BE49-F238E27FC236}">
                <a16:creationId xmlns:a16="http://schemas.microsoft.com/office/drawing/2014/main" id="{C4FBB097-7349-0CF4-17B8-F44FA45DD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12" y="1135663"/>
            <a:ext cx="3232764" cy="3561193"/>
          </a:xfrm>
          <a:prstGeom prst="rect">
            <a:avLst/>
          </a:prstGeom>
          <a:ln>
            <a:solidFill>
              <a:schemeClr val="tx1"/>
            </a:solidFill>
          </a:ln>
        </p:spPr>
      </p:pic>
      <p:sp>
        <p:nvSpPr>
          <p:cNvPr id="8" name="TextBox 7">
            <a:extLst>
              <a:ext uri="{FF2B5EF4-FFF2-40B4-BE49-F238E27FC236}">
                <a16:creationId xmlns:a16="http://schemas.microsoft.com/office/drawing/2014/main" id="{C36D85FD-D327-1D46-D3C7-92CFD552DFC3}"/>
              </a:ext>
            </a:extLst>
          </p:cNvPr>
          <p:cNvSpPr txBox="1"/>
          <p:nvPr/>
        </p:nvSpPr>
        <p:spPr>
          <a:xfrm>
            <a:off x="1524000" y="5033592"/>
            <a:ext cx="9144000" cy="1323439"/>
          </a:xfrm>
          <a:prstGeom prst="rect">
            <a:avLst/>
          </a:prstGeom>
          <a:solidFill>
            <a:schemeClr val="accent1">
              <a:lumMod val="60000"/>
              <a:lumOff val="40000"/>
            </a:schemeClr>
          </a:solidFill>
          <a:ln w="28575">
            <a:solidFill>
              <a:schemeClr val="tx1"/>
            </a:solidFill>
          </a:ln>
        </p:spPr>
        <p:txBody>
          <a:bodyPr wrap="square" rtlCol="0">
            <a:spAutoFit/>
          </a:bodyPr>
          <a:lstStyle/>
          <a:p>
            <a:pPr algn="l"/>
            <a:r>
              <a:rPr lang="en-US" sz="1600" b="0" i="0" dirty="0">
                <a:solidFill>
                  <a:srgbClr val="24292F"/>
                </a:solidFill>
                <a:effectLst/>
              </a:rPr>
              <a:t>The “Airfields” SQL database contains two tables:</a:t>
            </a:r>
          </a:p>
          <a:p>
            <a:pPr algn="l"/>
            <a:r>
              <a:rPr lang="en-US" sz="1600" dirty="0">
                <a:solidFill>
                  <a:srgbClr val="24292F"/>
                </a:solidFill>
              </a:rPr>
              <a:t>	“airfields” contains the data scraped from airportdatabase.net</a:t>
            </a:r>
          </a:p>
          <a:p>
            <a:pPr algn="l"/>
            <a:r>
              <a:rPr lang="en-US" sz="1600" b="0" i="0" dirty="0">
                <a:solidFill>
                  <a:srgbClr val="24292F"/>
                </a:solidFill>
                <a:effectLst/>
              </a:rPr>
              <a:t>	“</a:t>
            </a:r>
            <a:r>
              <a:rPr lang="en-US" sz="1600" b="0" i="0" dirty="0" err="1">
                <a:solidFill>
                  <a:srgbClr val="24292F"/>
                </a:solidFill>
                <a:effectLst/>
              </a:rPr>
              <a:t>runway_surface</a:t>
            </a:r>
            <a:r>
              <a:rPr lang="en-US" sz="1600" b="0" i="0" dirty="0">
                <a:solidFill>
                  <a:srgbClr val="24292F"/>
                </a:solidFill>
                <a:effectLst/>
              </a:rPr>
              <a:t>” contains the data collected manually from Wikipedia and Google Earth.</a:t>
            </a:r>
          </a:p>
          <a:p>
            <a:pPr algn="l"/>
            <a:endParaRPr lang="en-US" sz="1600" dirty="0">
              <a:solidFill>
                <a:srgbClr val="24292F"/>
              </a:solidFill>
            </a:endParaRPr>
          </a:p>
          <a:p>
            <a:pPr algn="l"/>
            <a:r>
              <a:rPr lang="en-US" sz="1600" b="0" i="0" dirty="0">
                <a:solidFill>
                  <a:srgbClr val="24292F"/>
                </a:solidFill>
                <a:effectLst/>
              </a:rPr>
              <a:t>Required database functionality is documented in the *.</a:t>
            </a:r>
            <a:r>
              <a:rPr lang="en-US" sz="1600" b="0" i="0" dirty="0" err="1">
                <a:solidFill>
                  <a:srgbClr val="24292F"/>
                </a:solidFill>
                <a:effectLst/>
              </a:rPr>
              <a:t>sql</a:t>
            </a:r>
            <a:r>
              <a:rPr lang="en-US" sz="1600" b="0" i="0" dirty="0">
                <a:solidFill>
                  <a:srgbClr val="24292F"/>
                </a:solidFill>
                <a:effectLst/>
              </a:rPr>
              <a:t> files and *.</a:t>
            </a:r>
            <a:r>
              <a:rPr lang="en-US" sz="1600" b="0" i="0" dirty="0" err="1">
                <a:solidFill>
                  <a:srgbClr val="24292F"/>
                </a:solidFill>
                <a:effectLst/>
              </a:rPr>
              <a:t>ipynb</a:t>
            </a:r>
            <a:r>
              <a:rPr lang="en-US" sz="1600" b="0" i="0" dirty="0">
                <a:solidFill>
                  <a:srgbClr val="24292F"/>
                </a:solidFill>
                <a:effectLst/>
              </a:rPr>
              <a:t>  model files.</a:t>
            </a:r>
          </a:p>
        </p:txBody>
      </p:sp>
      <p:sp>
        <p:nvSpPr>
          <p:cNvPr id="9" name="TextBox 8">
            <a:extLst>
              <a:ext uri="{FF2B5EF4-FFF2-40B4-BE49-F238E27FC236}">
                <a16:creationId xmlns:a16="http://schemas.microsoft.com/office/drawing/2014/main" id="{7A64C4F8-F9C7-73FC-AB12-B2CBD960E6D1}"/>
              </a:ext>
            </a:extLst>
          </p:cNvPr>
          <p:cNvSpPr txBox="1"/>
          <p:nvPr/>
        </p:nvSpPr>
        <p:spPr>
          <a:xfrm>
            <a:off x="1228542" y="798043"/>
            <a:ext cx="1973104" cy="276999"/>
          </a:xfrm>
          <a:prstGeom prst="rect">
            <a:avLst/>
          </a:prstGeom>
          <a:solidFill>
            <a:srgbClr val="FFC000"/>
          </a:solidFill>
          <a:ln>
            <a:solidFill>
              <a:schemeClr val="tx1"/>
            </a:solidFill>
          </a:ln>
        </p:spPr>
        <p:txBody>
          <a:bodyPr wrap="none" rtlCol="0">
            <a:spAutoFit/>
          </a:bodyPr>
          <a:lstStyle/>
          <a:p>
            <a:pPr algn="ctr"/>
            <a:r>
              <a:rPr lang="en-US" sz="1200" b="1" dirty="0"/>
              <a:t>SQL connection information</a:t>
            </a:r>
          </a:p>
        </p:txBody>
      </p:sp>
      <p:sp>
        <p:nvSpPr>
          <p:cNvPr id="10" name="TextBox 9">
            <a:extLst>
              <a:ext uri="{FF2B5EF4-FFF2-40B4-BE49-F238E27FC236}">
                <a16:creationId xmlns:a16="http://schemas.microsoft.com/office/drawing/2014/main" id="{8B89CC26-CD0B-FAEC-00D2-B24B3A70D7D3}"/>
              </a:ext>
            </a:extLst>
          </p:cNvPr>
          <p:cNvSpPr txBox="1"/>
          <p:nvPr/>
        </p:nvSpPr>
        <p:spPr>
          <a:xfrm>
            <a:off x="9699790" y="813712"/>
            <a:ext cx="444353" cy="276999"/>
          </a:xfrm>
          <a:prstGeom prst="rect">
            <a:avLst/>
          </a:prstGeom>
          <a:solidFill>
            <a:srgbClr val="FFC000"/>
          </a:solidFill>
          <a:ln>
            <a:solidFill>
              <a:schemeClr val="tx1"/>
            </a:solidFill>
          </a:ln>
        </p:spPr>
        <p:txBody>
          <a:bodyPr wrap="none" rtlCol="0">
            <a:spAutoFit/>
          </a:bodyPr>
          <a:lstStyle/>
          <a:p>
            <a:pPr algn="ctr"/>
            <a:r>
              <a:rPr lang="en-US" sz="1200" b="1" dirty="0"/>
              <a:t>ERD</a:t>
            </a:r>
          </a:p>
        </p:txBody>
      </p:sp>
    </p:spTree>
    <p:extLst>
      <p:ext uri="{BB962C8B-B14F-4D97-AF65-F5344CB8AC3E}">
        <p14:creationId xmlns:p14="http://schemas.microsoft.com/office/powerpoint/2010/main" val="2995629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TotalTime>
  <Words>1509</Words>
  <Application>Microsoft Office PowerPoint</Application>
  <PresentationFormat>Widescreen</PresentationFormat>
  <Paragraphs>133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-apple-system</vt:lpstr>
      <vt:lpstr>Arial</vt:lpstr>
      <vt:lpstr>Calibri</vt:lpstr>
      <vt:lpstr>Calibri Light</vt:lpstr>
      <vt:lpstr>Office Theme</vt:lpstr>
      <vt:lpstr>Pacific Airfields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Rice</dc:creator>
  <cp:lastModifiedBy>Christopher Rice</cp:lastModifiedBy>
  <cp:revision>19</cp:revision>
  <dcterms:created xsi:type="dcterms:W3CDTF">2022-09-21T20:44:06Z</dcterms:created>
  <dcterms:modified xsi:type="dcterms:W3CDTF">2022-09-27T01:01:21Z</dcterms:modified>
</cp:coreProperties>
</file>